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72" r:id="rId3"/>
    <p:sldId id="257" r:id="rId4"/>
    <p:sldId id="360" r:id="rId5"/>
    <p:sldId id="361" r:id="rId6"/>
    <p:sldId id="363" r:id="rId7"/>
    <p:sldId id="365" r:id="rId8"/>
    <p:sldId id="368" r:id="rId9"/>
    <p:sldId id="367" r:id="rId10"/>
    <p:sldId id="369" r:id="rId11"/>
    <p:sldId id="473" r:id="rId12"/>
    <p:sldId id="391" r:id="rId13"/>
    <p:sldId id="364" r:id="rId14"/>
    <p:sldId id="366" r:id="rId15"/>
    <p:sldId id="324" r:id="rId16"/>
    <p:sldId id="326" r:id="rId17"/>
    <p:sldId id="325" r:id="rId18"/>
    <p:sldId id="327" r:id="rId19"/>
    <p:sldId id="375" r:id="rId20"/>
    <p:sldId id="362" r:id="rId21"/>
    <p:sldId id="444" r:id="rId22"/>
    <p:sldId id="456" r:id="rId23"/>
    <p:sldId id="469" r:id="rId24"/>
    <p:sldId id="470" r:id="rId25"/>
    <p:sldId id="471" r:id="rId2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BC9"/>
    <a:srgbClr val="E51A6B"/>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b225942\Documents\ale\lavoro\SPLGP\Operationalizing%20Nutrition%20in%20SP\lessons%20learned%20peru%202016\book\pieces\Graficos%20PAN%20a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b225942\Documents\ale\lavoro\SPLGP\Operationalizing%20Nutrition%20in%20SP\lessons%20learned%20peru%202016\book\pieces\Graficos%20PAN%20al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b225942\Documents\ale\lavoro\SPLGP\Operationalizing%20Nutrition%20in%20SP\lessons%20learned%20peru%202016\book\pieces\Graficos%20PAN%20al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s-PE" sz="1200" b="1">
                <a:solidFill>
                  <a:schemeClr val="tx1"/>
                </a:solidFill>
                <a:latin typeface="Arial" panose="020B0604020202020204" pitchFamily="34" charset="0"/>
                <a:cs typeface="Arial" panose="020B0604020202020204" pitchFamily="34" charset="0"/>
              </a:rPr>
              <a:t>Evolución de proporción de niñ@s &lt; 5 años con desnutrición</a:t>
            </a:r>
            <a:r>
              <a:rPr lang="es-PE" sz="1200" b="1" baseline="0">
                <a:solidFill>
                  <a:schemeClr val="tx1"/>
                </a:solidFill>
                <a:latin typeface="Arial" panose="020B0604020202020204" pitchFamily="34" charset="0"/>
                <a:cs typeface="Arial" panose="020B0604020202020204" pitchFamily="34" charset="0"/>
              </a:rPr>
              <a:t> crónica DCI</a:t>
            </a:r>
            <a:r>
              <a:rPr lang="es-PE" sz="1200" b="1">
                <a:solidFill>
                  <a:schemeClr val="tx1"/>
                </a:solidFill>
                <a:latin typeface="Arial" panose="020B0604020202020204" pitchFamily="34" charset="0"/>
                <a:cs typeface="Arial" panose="020B0604020202020204" pitchFamily="34" charset="0"/>
              </a:rPr>
              <a:t> (%)</a:t>
            </a:r>
          </a:p>
        </c:rich>
      </c:tx>
      <c:layout>
        <c:manualLayout>
          <c:xMode val="edge"/>
          <c:yMode val="edge"/>
          <c:x val="0.11652077865266841"/>
          <c:y val="2.777777777777777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0.1125090848211317"/>
          <c:y val="0.13958149257591104"/>
          <c:w val="0.88749091517886824"/>
          <c:h val="0.76582245672606208"/>
        </c:manualLayout>
      </c:layout>
      <c:lineChart>
        <c:grouping val="standard"/>
        <c:varyColors val="0"/>
        <c:ser>
          <c:idx val="0"/>
          <c:order val="0"/>
          <c:tx>
            <c:strRef>
              <c:f>Hoja1!$H$10</c:f>
              <c:strCache>
                <c:ptCount val="1"/>
                <c:pt idx="0">
                  <c:v>DCI</c:v>
                </c:pt>
              </c:strCache>
            </c:strRef>
          </c:tx>
          <c:spPr>
            <a:ln w="28575" cap="rnd">
              <a:solidFill>
                <a:schemeClr val="accent1"/>
              </a:solidFill>
              <a:round/>
            </a:ln>
            <a:effectLst/>
          </c:spPr>
          <c:marker>
            <c:symbol val="none"/>
          </c:marker>
          <c:cat>
            <c:numRef>
              <c:f>Hoja1!$G$11:$G$22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Hoja1!$H$11:$H$22</c:f>
              <c:numCache>
                <c:formatCode>General</c:formatCode>
                <c:ptCount val="12"/>
                <c:pt idx="0">
                  <c:v>31</c:v>
                </c:pt>
                <c:pt idx="1">
                  <c:v>27.8</c:v>
                </c:pt>
                <c:pt idx="2">
                  <c:v>27.8</c:v>
                </c:pt>
                <c:pt idx="3">
                  <c:v>23.8</c:v>
                </c:pt>
                <c:pt idx="4">
                  <c:v>23.2</c:v>
                </c:pt>
                <c:pt idx="5">
                  <c:v>19.5</c:v>
                </c:pt>
                <c:pt idx="6">
                  <c:v>18.100000000000001</c:v>
                </c:pt>
                <c:pt idx="7">
                  <c:v>17.5</c:v>
                </c:pt>
                <c:pt idx="8">
                  <c:v>14.6</c:v>
                </c:pt>
                <c:pt idx="9">
                  <c:v>14.4</c:v>
                </c:pt>
                <c:pt idx="10">
                  <c:v>13.1</c:v>
                </c:pt>
                <c:pt idx="11">
                  <c:v>12.9</c:v>
                </c:pt>
              </c:numCache>
            </c:numRef>
          </c:val>
          <c:smooth val="0"/>
          <c:extLst xmlns:c16r2="http://schemas.microsoft.com/office/drawing/2015/06/chart">
            <c:ext xmlns:c16="http://schemas.microsoft.com/office/drawing/2014/chart" uri="{C3380CC4-5D6E-409C-BE32-E72D297353CC}">
              <c16:uniqueId val="{00000000-C01A-47D4-B057-F607638F13EB}"/>
            </c:ext>
          </c:extLst>
        </c:ser>
        <c:ser>
          <c:idx val="1"/>
          <c:order val="1"/>
          <c:tx>
            <c:strRef>
              <c:f>Hoja1!$I$10</c:f>
              <c:strCache>
                <c:ptCount val="1"/>
                <c:pt idx="0">
                  <c:v>DCI urbana</c:v>
                </c:pt>
              </c:strCache>
            </c:strRef>
          </c:tx>
          <c:spPr>
            <a:ln w="28575" cap="rnd">
              <a:solidFill>
                <a:schemeClr val="accent2"/>
              </a:solidFill>
              <a:round/>
            </a:ln>
            <a:effectLst/>
          </c:spPr>
          <c:marker>
            <c:symbol val="none"/>
          </c:marker>
          <c:cat>
            <c:numRef>
              <c:f>Hoja1!$G$11:$G$22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Hoja1!$I$11:$I$22</c:f>
              <c:numCache>
                <c:formatCode>General</c:formatCode>
                <c:ptCount val="12"/>
                <c:pt idx="0">
                  <c:v>17.8</c:v>
                </c:pt>
                <c:pt idx="1">
                  <c:v>16</c:v>
                </c:pt>
                <c:pt idx="2">
                  <c:v>16</c:v>
                </c:pt>
                <c:pt idx="3">
                  <c:v>14.2</c:v>
                </c:pt>
                <c:pt idx="4">
                  <c:v>14.1</c:v>
                </c:pt>
                <c:pt idx="5">
                  <c:v>10.1</c:v>
                </c:pt>
                <c:pt idx="6">
                  <c:v>10.5</c:v>
                </c:pt>
                <c:pt idx="7">
                  <c:v>10.3</c:v>
                </c:pt>
                <c:pt idx="8">
                  <c:v>8.3000000000000007</c:v>
                </c:pt>
                <c:pt idx="9">
                  <c:v>9.1999999999999993</c:v>
                </c:pt>
                <c:pt idx="10">
                  <c:v>7.9</c:v>
                </c:pt>
                <c:pt idx="11">
                  <c:v>8.1999999999999993</c:v>
                </c:pt>
              </c:numCache>
            </c:numRef>
          </c:val>
          <c:smooth val="0"/>
          <c:extLst xmlns:c16r2="http://schemas.microsoft.com/office/drawing/2015/06/chart">
            <c:ext xmlns:c16="http://schemas.microsoft.com/office/drawing/2014/chart" uri="{C3380CC4-5D6E-409C-BE32-E72D297353CC}">
              <c16:uniqueId val="{00000001-C01A-47D4-B057-F607638F13EB}"/>
            </c:ext>
          </c:extLst>
        </c:ser>
        <c:ser>
          <c:idx val="2"/>
          <c:order val="2"/>
          <c:tx>
            <c:strRef>
              <c:f>Hoja1!$J$10</c:f>
              <c:strCache>
                <c:ptCount val="1"/>
                <c:pt idx="0">
                  <c:v>DCI rural</c:v>
                </c:pt>
              </c:strCache>
            </c:strRef>
          </c:tx>
          <c:spPr>
            <a:ln w="28575" cap="rnd">
              <a:solidFill>
                <a:schemeClr val="accent3"/>
              </a:solidFill>
              <a:round/>
            </a:ln>
            <a:effectLst/>
          </c:spPr>
          <c:marker>
            <c:symbol val="none"/>
          </c:marker>
          <c:cat>
            <c:numRef>
              <c:f>Hoja1!$G$11:$G$22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Hoja1!$J$11:$J$22</c:f>
              <c:numCache>
                <c:formatCode>General</c:formatCode>
                <c:ptCount val="12"/>
                <c:pt idx="0">
                  <c:v>40.200000000000003</c:v>
                </c:pt>
                <c:pt idx="1">
                  <c:v>44.7</c:v>
                </c:pt>
                <c:pt idx="2">
                  <c:v>44.7</c:v>
                </c:pt>
                <c:pt idx="3">
                  <c:v>40.299999999999997</c:v>
                </c:pt>
                <c:pt idx="4">
                  <c:v>38.799999999999997</c:v>
                </c:pt>
                <c:pt idx="5">
                  <c:v>37</c:v>
                </c:pt>
                <c:pt idx="6">
                  <c:v>31.9</c:v>
                </c:pt>
                <c:pt idx="7">
                  <c:v>32.299999999999997</c:v>
                </c:pt>
                <c:pt idx="8">
                  <c:v>28.8</c:v>
                </c:pt>
                <c:pt idx="9">
                  <c:v>27.7</c:v>
                </c:pt>
                <c:pt idx="10">
                  <c:v>26.5</c:v>
                </c:pt>
                <c:pt idx="11">
                  <c:v>25.3</c:v>
                </c:pt>
              </c:numCache>
            </c:numRef>
          </c:val>
          <c:smooth val="0"/>
          <c:extLst xmlns:c16r2="http://schemas.microsoft.com/office/drawing/2015/06/chart">
            <c:ext xmlns:c16="http://schemas.microsoft.com/office/drawing/2014/chart" uri="{C3380CC4-5D6E-409C-BE32-E72D297353CC}">
              <c16:uniqueId val="{00000002-C01A-47D4-B057-F607638F13EB}"/>
            </c:ext>
          </c:extLst>
        </c:ser>
        <c:dLbls>
          <c:showLegendKey val="0"/>
          <c:showVal val="0"/>
          <c:showCatName val="0"/>
          <c:showSerName val="0"/>
          <c:showPercent val="0"/>
          <c:showBubbleSize val="0"/>
        </c:dLbls>
        <c:smooth val="0"/>
        <c:axId val="130141472"/>
        <c:axId val="130143040"/>
      </c:lineChart>
      <c:catAx>
        <c:axId val="1301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0143040"/>
        <c:crosses val="autoZero"/>
        <c:auto val="1"/>
        <c:lblAlgn val="ctr"/>
        <c:lblOffset val="100"/>
        <c:noMultiLvlLbl val="0"/>
      </c:catAx>
      <c:valAx>
        <c:axId val="130143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PE" sz="1100" b="1">
                    <a:solidFill>
                      <a:schemeClr val="tx1"/>
                    </a:solidFill>
                    <a:latin typeface="Arial" panose="020B0604020202020204" pitchFamily="34" charset="0"/>
                    <a:cs typeface="Arial" panose="020B0604020202020204" pitchFamily="34" charset="0"/>
                  </a:rPr>
                  <a:t>Niños/as &lt; 5 años con desnutrición crónica (%)</a:t>
                </a:r>
              </a:p>
            </c:rich>
          </c:tx>
          <c:layout>
            <c:manualLayout>
              <c:xMode val="edge"/>
              <c:yMode val="edge"/>
              <c:x val="8.3333920081737969E-3"/>
              <c:y val="0.2070334455309564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0141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s-CO"/>
        </a:p>
      </c:txPr>
    </c:legend>
    <c:plotVisOnly val="1"/>
    <c:dispBlanksAs val="gap"/>
    <c:showDLblsOverMax val="0"/>
  </c:chart>
  <c:spPr>
    <a:noFill/>
    <a:ln>
      <a:noFill/>
    </a:ln>
    <a:effectLst/>
  </c:spPr>
  <c:txPr>
    <a:bodyPr/>
    <a:lstStyle/>
    <a:p>
      <a:pPr>
        <a:defRPr sz="900"/>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PE" sz="1400" b="1">
                <a:solidFill>
                  <a:sysClr val="windowText" lastClr="000000"/>
                </a:solidFill>
              </a:rPr>
              <a:t>PBI, gasto social no previsional y pobreza monetaria</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CO"/>
        </a:p>
      </c:txPr>
    </c:title>
    <c:autoTitleDeleted val="0"/>
    <c:plotArea>
      <c:layout/>
      <c:lineChart>
        <c:grouping val="standard"/>
        <c:varyColors val="0"/>
        <c:ser>
          <c:idx val="0"/>
          <c:order val="0"/>
          <c:tx>
            <c:strRef>
              <c:f>Hoja1!$B$25</c:f>
              <c:strCache>
                <c:ptCount val="1"/>
                <c:pt idx="0">
                  <c:v>PBI (var %)</c:v>
                </c:pt>
              </c:strCache>
            </c:strRef>
          </c:tx>
          <c:spPr>
            <a:ln w="28575" cap="rnd">
              <a:solidFill>
                <a:schemeClr val="accent1"/>
              </a:solidFill>
              <a:round/>
            </a:ln>
            <a:effectLst/>
          </c:spPr>
          <c:marker>
            <c:symbol val="none"/>
          </c:marker>
          <c:cat>
            <c:numRef>
              <c:f>Hoja1!$A$26:$A$43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Hoja1!$B$26:$B$43</c:f>
              <c:numCache>
                <c:formatCode>General</c:formatCode>
                <c:ptCount val="18"/>
                <c:pt idx="0">
                  <c:v>2.7</c:v>
                </c:pt>
                <c:pt idx="1">
                  <c:v>0.6</c:v>
                </c:pt>
                <c:pt idx="2">
                  <c:v>5.5</c:v>
                </c:pt>
                <c:pt idx="3">
                  <c:v>4.2</c:v>
                </c:pt>
                <c:pt idx="4">
                  <c:v>5</c:v>
                </c:pt>
                <c:pt idx="5">
                  <c:v>6.3</c:v>
                </c:pt>
                <c:pt idx="6">
                  <c:v>7.5</c:v>
                </c:pt>
                <c:pt idx="7">
                  <c:v>8.5</c:v>
                </c:pt>
                <c:pt idx="8">
                  <c:v>9.1</c:v>
                </c:pt>
                <c:pt idx="9">
                  <c:v>1</c:v>
                </c:pt>
                <c:pt idx="10">
                  <c:v>8.5</c:v>
                </c:pt>
                <c:pt idx="11">
                  <c:v>6.5</c:v>
                </c:pt>
                <c:pt idx="12">
                  <c:v>6</c:v>
                </c:pt>
                <c:pt idx="13">
                  <c:v>5.8</c:v>
                </c:pt>
                <c:pt idx="14">
                  <c:v>2.4</c:v>
                </c:pt>
                <c:pt idx="15">
                  <c:v>3.3</c:v>
                </c:pt>
                <c:pt idx="16">
                  <c:v>4</c:v>
                </c:pt>
                <c:pt idx="17">
                  <c:v>2.5</c:v>
                </c:pt>
              </c:numCache>
            </c:numRef>
          </c:val>
          <c:smooth val="0"/>
          <c:extLst xmlns:c16r2="http://schemas.microsoft.com/office/drawing/2015/06/chart">
            <c:ext xmlns:c16="http://schemas.microsoft.com/office/drawing/2014/chart" uri="{C3380CC4-5D6E-409C-BE32-E72D297353CC}">
              <c16:uniqueId val="{00000000-160A-4AA0-A1F4-C286BD34F564}"/>
            </c:ext>
          </c:extLst>
        </c:ser>
        <c:ser>
          <c:idx val="1"/>
          <c:order val="1"/>
          <c:tx>
            <c:strRef>
              <c:f>Hoja1!$C$25</c:f>
              <c:strCache>
                <c:ptCount val="1"/>
                <c:pt idx="0">
                  <c:v>Gasto social (var %)</c:v>
                </c:pt>
              </c:strCache>
            </c:strRef>
          </c:tx>
          <c:spPr>
            <a:ln w="28575" cap="rnd">
              <a:solidFill>
                <a:schemeClr val="accent2"/>
              </a:solidFill>
              <a:round/>
            </a:ln>
            <a:effectLst/>
          </c:spPr>
          <c:marker>
            <c:symbol val="none"/>
          </c:marker>
          <c:cat>
            <c:numRef>
              <c:f>Hoja1!$A$26:$A$43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Hoja1!$C$26:$C$43</c:f>
              <c:numCache>
                <c:formatCode>General</c:formatCode>
                <c:ptCount val="18"/>
                <c:pt idx="0">
                  <c:v>6.43</c:v>
                </c:pt>
                <c:pt idx="1">
                  <c:v>2.3199999999999998</c:v>
                </c:pt>
                <c:pt idx="2">
                  <c:v>8.27</c:v>
                </c:pt>
                <c:pt idx="3">
                  <c:v>4.3899999999999997</c:v>
                </c:pt>
                <c:pt idx="4">
                  <c:v>13.33</c:v>
                </c:pt>
                <c:pt idx="5">
                  <c:v>7.75</c:v>
                </c:pt>
                <c:pt idx="6">
                  <c:v>8.3800000000000008</c:v>
                </c:pt>
                <c:pt idx="7">
                  <c:v>13.94</c:v>
                </c:pt>
                <c:pt idx="8">
                  <c:v>13.12</c:v>
                </c:pt>
                <c:pt idx="9">
                  <c:v>21.12</c:v>
                </c:pt>
                <c:pt idx="10">
                  <c:v>6.96</c:v>
                </c:pt>
                <c:pt idx="11">
                  <c:v>7.56</c:v>
                </c:pt>
                <c:pt idx="12">
                  <c:v>17.3</c:v>
                </c:pt>
              </c:numCache>
            </c:numRef>
          </c:val>
          <c:smooth val="0"/>
          <c:extLst xmlns:c16r2="http://schemas.microsoft.com/office/drawing/2015/06/chart">
            <c:ext xmlns:c16="http://schemas.microsoft.com/office/drawing/2014/chart" uri="{C3380CC4-5D6E-409C-BE32-E72D297353CC}">
              <c16:uniqueId val="{00000001-160A-4AA0-A1F4-C286BD34F564}"/>
            </c:ext>
          </c:extLst>
        </c:ser>
        <c:ser>
          <c:idx val="2"/>
          <c:order val="2"/>
          <c:tx>
            <c:strRef>
              <c:f>Hoja1!$D$25</c:f>
              <c:strCache>
                <c:ptCount val="1"/>
                <c:pt idx="0">
                  <c:v>Pobreza</c:v>
                </c:pt>
              </c:strCache>
            </c:strRef>
          </c:tx>
          <c:spPr>
            <a:ln w="28575" cap="rnd">
              <a:solidFill>
                <a:schemeClr val="accent3"/>
              </a:solidFill>
              <a:round/>
            </a:ln>
            <a:effectLst/>
          </c:spPr>
          <c:marker>
            <c:symbol val="none"/>
          </c:marker>
          <c:cat>
            <c:numRef>
              <c:f>Hoja1!$A$26:$A$43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Hoja1!$D$26:$D$43</c:f>
              <c:numCache>
                <c:formatCode>General</c:formatCode>
                <c:ptCount val="18"/>
                <c:pt idx="0">
                  <c:v>54.8</c:v>
                </c:pt>
                <c:pt idx="1">
                  <c:v>54.7</c:v>
                </c:pt>
                <c:pt idx="3">
                  <c:v>52.5</c:v>
                </c:pt>
                <c:pt idx="4">
                  <c:v>48.6</c:v>
                </c:pt>
                <c:pt idx="5">
                  <c:v>48.7</c:v>
                </c:pt>
                <c:pt idx="6">
                  <c:v>44.5</c:v>
                </c:pt>
                <c:pt idx="7">
                  <c:v>42.4</c:v>
                </c:pt>
                <c:pt idx="8">
                  <c:v>37.299999999999997</c:v>
                </c:pt>
                <c:pt idx="9">
                  <c:v>33.5</c:v>
                </c:pt>
                <c:pt idx="10">
                  <c:v>30.8</c:v>
                </c:pt>
                <c:pt idx="11">
                  <c:v>27.8</c:v>
                </c:pt>
                <c:pt idx="12">
                  <c:v>25.8</c:v>
                </c:pt>
                <c:pt idx="13">
                  <c:v>23.9</c:v>
                </c:pt>
                <c:pt idx="14">
                  <c:v>22.7</c:v>
                </c:pt>
                <c:pt idx="15">
                  <c:v>21.8</c:v>
                </c:pt>
                <c:pt idx="16">
                  <c:v>20.7</c:v>
                </c:pt>
                <c:pt idx="17">
                  <c:v>21.7</c:v>
                </c:pt>
              </c:numCache>
            </c:numRef>
          </c:val>
          <c:smooth val="0"/>
          <c:extLst xmlns:c16r2="http://schemas.microsoft.com/office/drawing/2015/06/chart">
            <c:ext xmlns:c16="http://schemas.microsoft.com/office/drawing/2014/chart" uri="{C3380CC4-5D6E-409C-BE32-E72D297353CC}">
              <c16:uniqueId val="{00000002-160A-4AA0-A1F4-C286BD34F564}"/>
            </c:ext>
          </c:extLst>
        </c:ser>
        <c:dLbls>
          <c:showLegendKey val="0"/>
          <c:showVal val="0"/>
          <c:showCatName val="0"/>
          <c:showSerName val="0"/>
          <c:showPercent val="0"/>
          <c:showBubbleSize val="0"/>
        </c:dLbls>
        <c:smooth val="0"/>
        <c:axId val="130145392"/>
        <c:axId val="130148136"/>
      </c:lineChart>
      <c:catAx>
        <c:axId val="13014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30148136"/>
        <c:crosses val="autoZero"/>
        <c:auto val="1"/>
        <c:lblAlgn val="ctr"/>
        <c:lblOffset val="100"/>
        <c:noMultiLvlLbl val="0"/>
      </c:catAx>
      <c:valAx>
        <c:axId val="130148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PE" b="1">
                    <a:solidFill>
                      <a:sysClr val="windowText" lastClr="000000"/>
                    </a:solidFill>
                  </a:rPr>
                  <a:t>%</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30145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PE" sz="1400" b="1">
                <a:solidFill>
                  <a:sysClr val="windowText" lastClr="000000"/>
                </a:solidFill>
                <a:latin typeface="Arial" panose="020B0604020202020204" pitchFamily="34" charset="0"/>
                <a:cs typeface="Arial" panose="020B0604020202020204" pitchFamily="34" charset="0"/>
              </a:rPr>
              <a:t>Gasto social sector público (% PBI)</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CO"/>
        </a:p>
      </c:txPr>
    </c:title>
    <c:autoTitleDeleted val="0"/>
    <c:plotArea>
      <c:layout/>
      <c:areaChart>
        <c:grouping val="stacked"/>
        <c:varyColors val="0"/>
        <c:ser>
          <c:idx val="1"/>
          <c:order val="1"/>
          <c:tx>
            <c:strRef>
              <c:f>Hoja2!$E$4</c:f>
              <c:strCache>
                <c:ptCount val="1"/>
                <c:pt idx="0">
                  <c:v>GP protección social </c:v>
                </c:pt>
              </c:strCache>
            </c:strRef>
          </c:tx>
          <c:spPr>
            <a:solidFill>
              <a:schemeClr val="accent5">
                <a:lumMod val="60000"/>
                <a:lumOff val="40000"/>
              </a:schemeClr>
            </a:solidFill>
            <a:ln>
              <a:noFill/>
            </a:ln>
            <a:effectLst/>
          </c:spPr>
          <c:cat>
            <c:numRef>
              <c:f>Hoja2!$C$5:$C$19</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Hoja2!$E$5:$E$19</c:f>
              <c:numCache>
                <c:formatCode>0.0%</c:formatCode>
                <c:ptCount val="15"/>
                <c:pt idx="0">
                  <c:v>4.2999999999999997E-2</c:v>
                </c:pt>
                <c:pt idx="1">
                  <c:v>4.6800000000000001E-2</c:v>
                </c:pt>
                <c:pt idx="2">
                  <c:v>4.8800000000000003E-2</c:v>
                </c:pt>
                <c:pt idx="3">
                  <c:v>5.0299999999999997E-2</c:v>
                </c:pt>
                <c:pt idx="4">
                  <c:v>5.0500000000000003E-2</c:v>
                </c:pt>
                <c:pt idx="5">
                  <c:v>4.4600000000000001E-2</c:v>
                </c:pt>
                <c:pt idx="6">
                  <c:v>4.24E-2</c:v>
                </c:pt>
                <c:pt idx="7">
                  <c:v>3.6400000000000002E-2</c:v>
                </c:pt>
                <c:pt idx="8">
                  <c:v>3.8399999999999997E-2</c:v>
                </c:pt>
                <c:pt idx="9">
                  <c:v>3.6200000000000003E-2</c:v>
                </c:pt>
                <c:pt idx="10">
                  <c:v>3.3799999999999997E-2</c:v>
                </c:pt>
                <c:pt idx="11">
                  <c:v>3.1199999999999999E-2</c:v>
                </c:pt>
                <c:pt idx="12">
                  <c:v>3.1800000000000002E-2</c:v>
                </c:pt>
                <c:pt idx="13">
                  <c:v>3.5000000000000003E-2</c:v>
                </c:pt>
                <c:pt idx="14">
                  <c:v>3.2000000000000001E-2</c:v>
                </c:pt>
              </c:numCache>
            </c:numRef>
          </c:val>
          <c:extLst xmlns:c16r2="http://schemas.microsoft.com/office/drawing/2015/06/chart">
            <c:ext xmlns:c16="http://schemas.microsoft.com/office/drawing/2014/chart" uri="{C3380CC4-5D6E-409C-BE32-E72D297353CC}">
              <c16:uniqueId val="{00000000-9315-4704-B96D-7050A5C95C06}"/>
            </c:ext>
          </c:extLst>
        </c:ser>
        <c:ser>
          <c:idx val="2"/>
          <c:order val="2"/>
          <c:tx>
            <c:strRef>
              <c:f>Hoja2!$F$4</c:f>
              <c:strCache>
                <c:ptCount val="1"/>
                <c:pt idx="0">
                  <c:v>GP salud </c:v>
                </c:pt>
              </c:strCache>
            </c:strRef>
          </c:tx>
          <c:spPr>
            <a:solidFill>
              <a:srgbClr val="FF9999"/>
            </a:solidFill>
            <a:ln>
              <a:noFill/>
            </a:ln>
            <a:effectLst/>
          </c:spPr>
          <c:cat>
            <c:numRef>
              <c:f>Hoja2!$C$5:$C$19</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Hoja2!$F$5:$F$19</c:f>
              <c:numCache>
                <c:formatCode>0.0%</c:formatCode>
                <c:ptCount val="15"/>
                <c:pt idx="0">
                  <c:v>3.3799999999999997E-2</c:v>
                </c:pt>
                <c:pt idx="1">
                  <c:v>3.4599999999999999E-2</c:v>
                </c:pt>
                <c:pt idx="2">
                  <c:v>3.8199999999999998E-2</c:v>
                </c:pt>
                <c:pt idx="3">
                  <c:v>3.4799999999999998E-2</c:v>
                </c:pt>
                <c:pt idx="4">
                  <c:v>3.6299999999999999E-2</c:v>
                </c:pt>
                <c:pt idx="5">
                  <c:v>3.4799999999999998E-2</c:v>
                </c:pt>
                <c:pt idx="6">
                  <c:v>3.6000000000000004E-2</c:v>
                </c:pt>
                <c:pt idx="7">
                  <c:v>4.0599999999999997E-2</c:v>
                </c:pt>
                <c:pt idx="8">
                  <c:v>3.1200000000000002E-2</c:v>
                </c:pt>
                <c:pt idx="9">
                  <c:v>2.9300000000000003E-2</c:v>
                </c:pt>
                <c:pt idx="10">
                  <c:v>2.7999999999999997E-2</c:v>
                </c:pt>
                <c:pt idx="11">
                  <c:v>3.0499999999999999E-2</c:v>
                </c:pt>
                <c:pt idx="12">
                  <c:v>3.2799999999999996E-2</c:v>
                </c:pt>
                <c:pt idx="13">
                  <c:v>3.6400000000000002E-2</c:v>
                </c:pt>
                <c:pt idx="14">
                  <c:v>3.73E-2</c:v>
                </c:pt>
              </c:numCache>
            </c:numRef>
          </c:val>
          <c:extLst xmlns:c16r2="http://schemas.microsoft.com/office/drawing/2015/06/chart">
            <c:ext xmlns:c16="http://schemas.microsoft.com/office/drawing/2014/chart" uri="{C3380CC4-5D6E-409C-BE32-E72D297353CC}">
              <c16:uniqueId val="{00000001-9315-4704-B96D-7050A5C95C06}"/>
            </c:ext>
          </c:extLst>
        </c:ser>
        <c:ser>
          <c:idx val="3"/>
          <c:order val="3"/>
          <c:tx>
            <c:strRef>
              <c:f>Hoja2!$G$4</c:f>
              <c:strCache>
                <c:ptCount val="1"/>
                <c:pt idx="0">
                  <c:v>GP educación </c:v>
                </c:pt>
              </c:strCache>
            </c:strRef>
          </c:tx>
          <c:spPr>
            <a:solidFill>
              <a:srgbClr val="FFFF99"/>
            </a:solidFill>
            <a:ln>
              <a:noFill/>
            </a:ln>
            <a:effectLst/>
          </c:spPr>
          <c:cat>
            <c:numRef>
              <c:f>Hoja2!$C$5:$C$19</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Hoja2!$G$5:$G$19</c:f>
              <c:numCache>
                <c:formatCode>0.0%</c:formatCode>
                <c:ptCount val="15"/>
                <c:pt idx="0">
                  <c:v>3.0800000000000001E-2</c:v>
                </c:pt>
                <c:pt idx="1">
                  <c:v>3.2599999999999997E-2</c:v>
                </c:pt>
                <c:pt idx="2">
                  <c:v>3.3500000000000002E-2</c:v>
                </c:pt>
                <c:pt idx="3">
                  <c:v>3.3599999999999998E-2</c:v>
                </c:pt>
                <c:pt idx="4">
                  <c:v>3.3700000000000001E-2</c:v>
                </c:pt>
                <c:pt idx="5">
                  <c:v>3.2099999999999997E-2</c:v>
                </c:pt>
                <c:pt idx="6">
                  <c:v>3.1200000000000002E-2</c:v>
                </c:pt>
                <c:pt idx="7">
                  <c:v>3.2400000000000005E-2</c:v>
                </c:pt>
                <c:pt idx="8">
                  <c:v>3.3300000000000003E-2</c:v>
                </c:pt>
                <c:pt idx="9">
                  <c:v>3.0200000000000001E-2</c:v>
                </c:pt>
                <c:pt idx="10">
                  <c:v>2.8799999999999999E-2</c:v>
                </c:pt>
                <c:pt idx="11">
                  <c:v>2.9399999999999999E-2</c:v>
                </c:pt>
                <c:pt idx="12">
                  <c:v>3.1600000000000003E-2</c:v>
                </c:pt>
                <c:pt idx="13">
                  <c:v>3.5000000000000003E-2</c:v>
                </c:pt>
                <c:pt idx="14">
                  <c:v>3.7999999999999999E-2</c:v>
                </c:pt>
              </c:numCache>
            </c:numRef>
          </c:val>
          <c:extLst xmlns:c16r2="http://schemas.microsoft.com/office/drawing/2015/06/chart">
            <c:ext xmlns:c16="http://schemas.microsoft.com/office/drawing/2014/chart" uri="{C3380CC4-5D6E-409C-BE32-E72D297353CC}">
              <c16:uniqueId val="{00000002-9315-4704-B96D-7050A5C95C06}"/>
            </c:ext>
          </c:extLst>
        </c:ser>
        <c:dLbls>
          <c:showLegendKey val="0"/>
          <c:showVal val="0"/>
          <c:showCatName val="0"/>
          <c:showSerName val="0"/>
          <c:showPercent val="0"/>
          <c:showBubbleSize val="0"/>
        </c:dLbls>
        <c:axId val="130145784"/>
        <c:axId val="130144216"/>
      </c:areaChart>
      <c:lineChart>
        <c:grouping val="standard"/>
        <c:varyColors val="0"/>
        <c:ser>
          <c:idx val="0"/>
          <c:order val="0"/>
          <c:tx>
            <c:strRef>
              <c:f>Hoja2!$D$4</c:f>
              <c:strCache>
                <c:ptCount val="1"/>
                <c:pt idx="0">
                  <c:v>Gasto pub social </c:v>
                </c:pt>
              </c:strCache>
            </c:strRef>
          </c:tx>
          <c:spPr>
            <a:ln w="28575" cap="rnd">
              <a:solidFill>
                <a:sysClr val="windowText" lastClr="000000"/>
              </a:solidFill>
              <a:round/>
            </a:ln>
            <a:effectLst/>
          </c:spPr>
          <c:marker>
            <c:symbol val="circle"/>
            <c:size val="5"/>
            <c:spPr>
              <a:solidFill>
                <a:schemeClr val="accent1"/>
              </a:solidFill>
              <a:ln w="9525">
                <a:solidFill>
                  <a:sysClr val="windowText" lastClr="000000"/>
                </a:solidFill>
              </a:ln>
              <a:effectLst/>
            </c:spPr>
          </c:marker>
          <c:cat>
            <c:numRef>
              <c:f>Hoja2!$C$5:$C$19</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Hoja2!$D$5:$D$19</c:f>
              <c:numCache>
                <c:formatCode>0.0%</c:formatCode>
                <c:ptCount val="15"/>
                <c:pt idx="0">
                  <c:v>0.107</c:v>
                </c:pt>
                <c:pt idx="1">
                  <c:v>0.109</c:v>
                </c:pt>
                <c:pt idx="2">
                  <c:v>0.11599999999999999</c:v>
                </c:pt>
                <c:pt idx="3">
                  <c:v>0.12300000000000001</c:v>
                </c:pt>
                <c:pt idx="4">
                  <c:v>0.121</c:v>
                </c:pt>
                <c:pt idx="5">
                  <c:v>0.122</c:v>
                </c:pt>
                <c:pt idx="6">
                  <c:v>0.113</c:v>
                </c:pt>
                <c:pt idx="7">
                  <c:v>0.11199999999999999</c:v>
                </c:pt>
                <c:pt idx="8">
                  <c:v>0.11199999999999999</c:v>
                </c:pt>
                <c:pt idx="9">
                  <c:v>0.127</c:v>
                </c:pt>
                <c:pt idx="10">
                  <c:v>0.11699999999999999</c:v>
                </c:pt>
                <c:pt idx="11">
                  <c:v>0.11</c:v>
                </c:pt>
                <c:pt idx="12">
                  <c:v>0.11900000000000001</c:v>
                </c:pt>
                <c:pt idx="13">
                  <c:v>0.13200000000000001</c:v>
                </c:pt>
                <c:pt idx="14">
                  <c:v>0.13</c:v>
                </c:pt>
              </c:numCache>
            </c:numRef>
          </c:val>
          <c:smooth val="0"/>
          <c:extLst xmlns:c16r2="http://schemas.microsoft.com/office/drawing/2015/06/chart">
            <c:ext xmlns:c16="http://schemas.microsoft.com/office/drawing/2014/chart" uri="{C3380CC4-5D6E-409C-BE32-E72D297353CC}">
              <c16:uniqueId val="{00000003-9315-4704-B96D-7050A5C95C06}"/>
            </c:ext>
          </c:extLst>
        </c:ser>
        <c:dLbls>
          <c:showLegendKey val="0"/>
          <c:showVal val="0"/>
          <c:showCatName val="0"/>
          <c:showSerName val="0"/>
          <c:showPercent val="0"/>
          <c:showBubbleSize val="0"/>
        </c:dLbls>
        <c:marker val="1"/>
        <c:smooth val="0"/>
        <c:axId val="130145784"/>
        <c:axId val="130144216"/>
      </c:lineChart>
      <c:catAx>
        <c:axId val="130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0144216"/>
        <c:crosses val="autoZero"/>
        <c:auto val="1"/>
        <c:lblAlgn val="ctr"/>
        <c:lblOffset val="100"/>
        <c:noMultiLvlLbl val="0"/>
      </c:catAx>
      <c:valAx>
        <c:axId val="130144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0145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'English charts'!$B$3</c:f>
              <c:strCache>
                <c:ptCount val="1"/>
                <c:pt idx="0">
                  <c:v>Stunting (%)</c:v>
                </c:pt>
              </c:strCache>
            </c:strRef>
          </c:tx>
          <c:spPr>
            <a:solidFill>
              <a:srgbClr val="00B050"/>
            </a:solidFill>
            <a:ln>
              <a:noFill/>
            </a:ln>
            <a:effectLst/>
          </c:spPr>
          <c:invertIfNegative val="0"/>
          <c:cat>
            <c:strRef>
              <c:f>'English charts'!$A$4:$A$27</c:f>
              <c:strCache>
                <c:ptCount val="24"/>
                <c:pt idx="0">
                  <c:v> HUANCAVELICA</c:v>
                </c:pt>
                <c:pt idx="1">
                  <c:v> HUÁNUCO</c:v>
                </c:pt>
                <c:pt idx="2">
                  <c:v> CAJAMARCA</c:v>
                </c:pt>
                <c:pt idx="3">
                  <c:v> AYACUCHO</c:v>
                </c:pt>
                <c:pt idx="4">
                  <c:v> APURIMAC</c:v>
                </c:pt>
                <c:pt idx="5">
                  <c:v> PASCO</c:v>
                </c:pt>
                <c:pt idx="6">
                  <c:v> ÁNCASH</c:v>
                </c:pt>
                <c:pt idx="7">
                  <c:v> AMAZONAS</c:v>
                </c:pt>
                <c:pt idx="8">
                  <c:v> CUSCO</c:v>
                </c:pt>
                <c:pt idx="9">
                  <c:v> PUNO</c:v>
                </c:pt>
                <c:pt idx="10">
                  <c:v> LORETO</c:v>
                </c:pt>
                <c:pt idx="11">
                  <c:v> JUNIN</c:v>
                </c:pt>
                <c:pt idx="12">
                  <c:v> LA LIBERTAD</c:v>
                </c:pt>
                <c:pt idx="13">
                  <c:v> UCAYALI</c:v>
                </c:pt>
                <c:pt idx="14">
                  <c:v> PIURA</c:v>
                </c:pt>
                <c:pt idx="15">
                  <c:v> SAN MARTIN</c:v>
                </c:pt>
                <c:pt idx="16">
                  <c:v> LAMBAYEQUE</c:v>
                </c:pt>
                <c:pt idx="17">
                  <c:v> MADRE DE DIOS</c:v>
                </c:pt>
                <c:pt idx="18">
                  <c:v> ICA</c:v>
                </c:pt>
                <c:pt idx="19">
                  <c:v> AREQUIPA</c:v>
                </c:pt>
                <c:pt idx="20">
                  <c:v> TUMBES</c:v>
                </c:pt>
                <c:pt idx="21">
                  <c:v> LIMA</c:v>
                </c:pt>
                <c:pt idx="22">
                  <c:v> MOQUEGUA</c:v>
                </c:pt>
                <c:pt idx="23">
                  <c:v> TACNA</c:v>
                </c:pt>
              </c:strCache>
            </c:strRef>
          </c:cat>
          <c:val>
            <c:numRef>
              <c:f>'English charts'!$B$4:$B$27</c:f>
              <c:numCache>
                <c:formatCode>0.0</c:formatCode>
                <c:ptCount val="24"/>
                <c:pt idx="0">
                  <c:v>59.191525595475092</c:v>
                </c:pt>
                <c:pt idx="1">
                  <c:v>49.416324876981491</c:v>
                </c:pt>
                <c:pt idx="2">
                  <c:v>46.595661360526933</c:v>
                </c:pt>
                <c:pt idx="3">
                  <c:v>42.245609658087403</c:v>
                </c:pt>
                <c:pt idx="4">
                  <c:v>41.717733837868742</c:v>
                </c:pt>
                <c:pt idx="5">
                  <c:v>39.544800955919861</c:v>
                </c:pt>
                <c:pt idx="6">
                  <c:v>38.645853375264089</c:v>
                </c:pt>
                <c:pt idx="7">
                  <c:v>37.394633791569134</c:v>
                </c:pt>
                <c:pt idx="8">
                  <c:v>36.900337382628223</c:v>
                </c:pt>
                <c:pt idx="9">
                  <c:v>36.709359301786101</c:v>
                </c:pt>
                <c:pt idx="10">
                  <c:v>32.347856338012967</c:v>
                </c:pt>
                <c:pt idx="11">
                  <c:v>31.942353990851636</c:v>
                </c:pt>
                <c:pt idx="12">
                  <c:v>31.217332543135779</c:v>
                </c:pt>
                <c:pt idx="13">
                  <c:v>30.502974644475334</c:v>
                </c:pt>
                <c:pt idx="14">
                  <c:v>29.596074777744679</c:v>
                </c:pt>
                <c:pt idx="15">
                  <c:v>25.081784350448764</c:v>
                </c:pt>
                <c:pt idx="16">
                  <c:v>20.055765887676468</c:v>
                </c:pt>
                <c:pt idx="17">
                  <c:v>15.732626321101192</c:v>
                </c:pt>
                <c:pt idx="18">
                  <c:v>13.049631708049503</c:v>
                </c:pt>
                <c:pt idx="19">
                  <c:v>12.417426453859999</c:v>
                </c:pt>
                <c:pt idx="20">
                  <c:v>12.174087255958723</c:v>
                </c:pt>
                <c:pt idx="21">
                  <c:v>11.370052417971296</c:v>
                </c:pt>
                <c:pt idx="22">
                  <c:v>9.4837838985254592</c:v>
                </c:pt>
                <c:pt idx="23">
                  <c:v>6.3354509504723335</c:v>
                </c:pt>
              </c:numCache>
            </c:numRef>
          </c:val>
          <c:extLst xmlns:c16r2="http://schemas.microsoft.com/office/drawing/2015/06/chart">
            <c:ext xmlns:c16="http://schemas.microsoft.com/office/drawing/2014/chart" uri="{C3380CC4-5D6E-409C-BE32-E72D297353CC}">
              <c16:uniqueId val="{00000000-A744-4AD4-9A58-6C1F535B94D6}"/>
            </c:ext>
          </c:extLst>
        </c:ser>
        <c:dLbls>
          <c:showLegendKey val="0"/>
          <c:showVal val="0"/>
          <c:showCatName val="0"/>
          <c:showSerName val="0"/>
          <c:showPercent val="0"/>
          <c:showBubbleSize val="0"/>
        </c:dLbls>
        <c:gapWidth val="150"/>
        <c:axId val="130147744"/>
        <c:axId val="130141080"/>
      </c:barChart>
      <c:catAx>
        <c:axId val="13014774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Body)"/>
                <a:ea typeface="+mn-ea"/>
                <a:cs typeface="+mn-cs"/>
              </a:defRPr>
            </a:pPr>
            <a:endParaRPr lang="es-CO"/>
          </a:p>
        </c:txPr>
        <c:crossAx val="130141080"/>
        <c:crosses val="autoZero"/>
        <c:auto val="1"/>
        <c:lblAlgn val="ctr"/>
        <c:lblOffset val="100"/>
        <c:noMultiLvlLbl val="0"/>
      </c:catAx>
      <c:valAx>
        <c:axId val="130141080"/>
        <c:scaling>
          <c:orientation val="minMax"/>
          <c:max val="100"/>
          <c:min val="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Calibri (Body)"/>
                    <a:ea typeface="+mn-ea"/>
                    <a:cs typeface="+mn-cs"/>
                  </a:defRPr>
                </a:pPr>
                <a:r>
                  <a:rPr lang="en-US"/>
                  <a:t>Prevalencia de Retraso del crecimiento en niños menores de 5 años (%) en 2007</a:t>
                </a:r>
              </a:p>
            </c:rich>
          </c:tx>
          <c:layout>
            <c:manualLayout>
              <c:xMode val="edge"/>
              <c:yMode val="edge"/>
              <c:x val="0.1661375396319798"/>
              <c:y val="0.95030635394671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Body)"/>
                  <a:ea typeface="+mn-ea"/>
                  <a:cs typeface="+mn-cs"/>
                </a:defRPr>
              </a:pPr>
              <a:endParaRPr lang="es-CO"/>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Calibri (Body)"/>
                <a:ea typeface="+mn-ea"/>
                <a:cs typeface="+mn-cs"/>
              </a:defRPr>
            </a:pPr>
            <a:endParaRPr lang="es-CO"/>
          </a:p>
        </c:txPr>
        <c:crossAx val="130147744"/>
        <c:crosses val="autoZero"/>
        <c:crossBetween val="between"/>
        <c:majorUnit val="10"/>
        <c:minorUnit val="2"/>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Body)"/>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8532386199791"/>
          <c:y val="2.0977103574035962E-2"/>
          <c:w val="0.77079913994889981"/>
          <c:h val="0.87086656543333041"/>
        </c:manualLayout>
      </c:layout>
      <c:barChart>
        <c:barDir val="bar"/>
        <c:grouping val="clustered"/>
        <c:varyColors val="0"/>
        <c:ser>
          <c:idx val="0"/>
          <c:order val="0"/>
          <c:spPr>
            <a:solidFill>
              <a:srgbClr val="C00000"/>
            </a:solidFill>
            <a:ln>
              <a:noFill/>
            </a:ln>
            <a:effectLst/>
          </c:spPr>
          <c:invertIfNegative val="0"/>
          <c:cat>
            <c:strRef>
              <c:f>'English charts'!$A$4:$A$27</c:f>
              <c:strCache>
                <c:ptCount val="24"/>
                <c:pt idx="0">
                  <c:v> HUANCAVELICA</c:v>
                </c:pt>
                <c:pt idx="1">
                  <c:v> HUÁNUCO</c:v>
                </c:pt>
                <c:pt idx="2">
                  <c:v> CAJAMARCA</c:v>
                </c:pt>
                <c:pt idx="3">
                  <c:v> AYACUCHO</c:v>
                </c:pt>
                <c:pt idx="4">
                  <c:v> APURIMAC</c:v>
                </c:pt>
                <c:pt idx="5">
                  <c:v> PASCO</c:v>
                </c:pt>
                <c:pt idx="6">
                  <c:v> ÁNCASH</c:v>
                </c:pt>
                <c:pt idx="7">
                  <c:v> AMAZONAS</c:v>
                </c:pt>
                <c:pt idx="8">
                  <c:v> CUSCO</c:v>
                </c:pt>
                <c:pt idx="9">
                  <c:v> PUNO</c:v>
                </c:pt>
                <c:pt idx="10">
                  <c:v> LORETO</c:v>
                </c:pt>
                <c:pt idx="11">
                  <c:v> JUNIN</c:v>
                </c:pt>
                <c:pt idx="12">
                  <c:v> LA LIBERTAD</c:v>
                </c:pt>
                <c:pt idx="13">
                  <c:v> UCAYALI</c:v>
                </c:pt>
                <c:pt idx="14">
                  <c:v> PIURA</c:v>
                </c:pt>
                <c:pt idx="15">
                  <c:v> SAN MARTIN</c:v>
                </c:pt>
                <c:pt idx="16">
                  <c:v> LAMBAYEQUE</c:v>
                </c:pt>
                <c:pt idx="17">
                  <c:v> MADRE DE DIOS</c:v>
                </c:pt>
                <c:pt idx="18">
                  <c:v> ICA</c:v>
                </c:pt>
                <c:pt idx="19">
                  <c:v> AREQUIPA</c:v>
                </c:pt>
                <c:pt idx="20">
                  <c:v> TUMBES</c:v>
                </c:pt>
                <c:pt idx="21">
                  <c:v> LIMA</c:v>
                </c:pt>
                <c:pt idx="22">
                  <c:v> MOQUEGUA</c:v>
                </c:pt>
                <c:pt idx="23">
                  <c:v> TACNA</c:v>
                </c:pt>
              </c:strCache>
            </c:strRef>
          </c:cat>
          <c:val>
            <c:numRef>
              <c:f>'English charts'!$C$4:$C$27</c:f>
              <c:numCache>
                <c:formatCode>_(* #,##0.00_);_(* \(#,##0.00\);_(* "-"??_);_(@_)</c:formatCode>
                <c:ptCount val="24"/>
                <c:pt idx="0">
                  <c:v>74.084612554271843</c:v>
                </c:pt>
                <c:pt idx="1">
                  <c:v>80.394559465604317</c:v>
                </c:pt>
                <c:pt idx="2">
                  <c:v>19.506749205209424</c:v>
                </c:pt>
                <c:pt idx="3">
                  <c:v>149.4203275734788</c:v>
                </c:pt>
                <c:pt idx="4">
                  <c:v>108.24051129674272</c:v>
                </c:pt>
                <c:pt idx="5">
                  <c:v>1.1910820590638496</c:v>
                </c:pt>
                <c:pt idx="6">
                  <c:v>13.525381188966936</c:v>
                </c:pt>
                <c:pt idx="7">
                  <c:v>3.3695733300161712</c:v>
                </c:pt>
                <c:pt idx="8">
                  <c:v>28.114396373268438</c:v>
                </c:pt>
                <c:pt idx="9">
                  <c:v>41.451429235417152</c:v>
                </c:pt>
                <c:pt idx="10">
                  <c:v>6.5530822191338798</c:v>
                </c:pt>
                <c:pt idx="11">
                  <c:v>19.263821046050687</c:v>
                </c:pt>
                <c:pt idx="12">
                  <c:v>42.895284748514243</c:v>
                </c:pt>
                <c:pt idx="13">
                  <c:v>15.170491803278688</c:v>
                </c:pt>
                <c:pt idx="14">
                  <c:v>10.999725499539046</c:v>
                </c:pt>
                <c:pt idx="15">
                  <c:v>39.739796529024538</c:v>
                </c:pt>
                <c:pt idx="16">
                  <c:v>59.68285116020683</c:v>
                </c:pt>
                <c:pt idx="17">
                  <c:v>87.801349609523086</c:v>
                </c:pt>
                <c:pt idx="18">
                  <c:v>3.2112951828142142</c:v>
                </c:pt>
                <c:pt idx="19">
                  <c:v>34.538242859076753</c:v>
                </c:pt>
                <c:pt idx="20">
                  <c:v>6.8002164076332878</c:v>
                </c:pt>
                <c:pt idx="21">
                  <c:v>0</c:v>
                </c:pt>
                <c:pt idx="22">
                  <c:v>184.27083781265677</c:v>
                </c:pt>
                <c:pt idx="23">
                  <c:v>218.47989285346338</c:v>
                </c:pt>
              </c:numCache>
            </c:numRef>
          </c:val>
          <c:extLst xmlns:c16r2="http://schemas.microsoft.com/office/drawing/2015/06/chart">
            <c:ext xmlns:c16="http://schemas.microsoft.com/office/drawing/2014/chart" uri="{C3380CC4-5D6E-409C-BE32-E72D297353CC}">
              <c16:uniqueId val="{00000000-6EB4-401A-8903-2028CEBBCD11}"/>
            </c:ext>
          </c:extLst>
        </c:ser>
        <c:dLbls>
          <c:showLegendKey val="0"/>
          <c:showVal val="0"/>
          <c:showCatName val="0"/>
          <c:showSerName val="0"/>
          <c:showPercent val="0"/>
          <c:showBubbleSize val="0"/>
        </c:dLbls>
        <c:gapWidth val="150"/>
        <c:axId val="224550784"/>
        <c:axId val="224550392"/>
      </c:barChart>
      <c:catAx>
        <c:axId val="224550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24550392"/>
        <c:crosses val="autoZero"/>
        <c:auto val="1"/>
        <c:lblAlgn val="ctr"/>
        <c:lblOffset val="100"/>
        <c:noMultiLvlLbl val="0"/>
      </c:catAx>
      <c:valAx>
        <c:axId val="224550392"/>
        <c:scaling>
          <c:orientation val="minMax"/>
          <c:max val="25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Cantidad total asignada en enero 2008 (soles por niño menor de 36 meses)</a:t>
                </a:r>
              </a:p>
            </c:rich>
          </c:tx>
          <c:layout>
            <c:manualLayout>
              <c:xMode val="edge"/>
              <c:yMode val="edge"/>
              <c:x val="0.19648995755438128"/>
              <c:y val="0.947975498449382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224550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n-lt"/>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'English charts'!$B$3</c:f>
              <c:strCache>
                <c:ptCount val="1"/>
                <c:pt idx="0">
                  <c:v>Stunting (%)</c:v>
                </c:pt>
              </c:strCache>
            </c:strRef>
          </c:tx>
          <c:spPr>
            <a:solidFill>
              <a:srgbClr val="92D050"/>
            </a:solidFill>
            <a:ln>
              <a:noFill/>
            </a:ln>
            <a:effectLst/>
          </c:spPr>
          <c:invertIfNegative val="0"/>
          <c:cat>
            <c:strRef>
              <c:f>'English charts'!$A$4:$A$27</c:f>
              <c:strCache>
                <c:ptCount val="24"/>
                <c:pt idx="0">
                  <c:v> HUANCAVELICA</c:v>
                </c:pt>
                <c:pt idx="1">
                  <c:v> HUÁNUCO</c:v>
                </c:pt>
                <c:pt idx="2">
                  <c:v> CAJAMARCA</c:v>
                </c:pt>
                <c:pt idx="3">
                  <c:v> AYACUCHO</c:v>
                </c:pt>
                <c:pt idx="4">
                  <c:v> APURIMAC</c:v>
                </c:pt>
                <c:pt idx="5">
                  <c:v> PASCO</c:v>
                </c:pt>
                <c:pt idx="6">
                  <c:v> ÁNCASH</c:v>
                </c:pt>
                <c:pt idx="7">
                  <c:v> AMAZONAS</c:v>
                </c:pt>
                <c:pt idx="8">
                  <c:v> CUSCO</c:v>
                </c:pt>
                <c:pt idx="9">
                  <c:v> PUNO</c:v>
                </c:pt>
                <c:pt idx="10">
                  <c:v> LORETO</c:v>
                </c:pt>
                <c:pt idx="11">
                  <c:v> JUNIN</c:v>
                </c:pt>
                <c:pt idx="12">
                  <c:v> LA LIBERTAD</c:v>
                </c:pt>
                <c:pt idx="13">
                  <c:v> UCAYALI</c:v>
                </c:pt>
                <c:pt idx="14">
                  <c:v> PIURA</c:v>
                </c:pt>
                <c:pt idx="15">
                  <c:v> SAN MARTIN</c:v>
                </c:pt>
                <c:pt idx="16">
                  <c:v> LAMBAYEQUE</c:v>
                </c:pt>
                <c:pt idx="17">
                  <c:v> MADRE DE DIOS</c:v>
                </c:pt>
                <c:pt idx="18">
                  <c:v> ICA</c:v>
                </c:pt>
                <c:pt idx="19">
                  <c:v> AREQUIPA</c:v>
                </c:pt>
                <c:pt idx="20">
                  <c:v> TUMBES</c:v>
                </c:pt>
                <c:pt idx="21">
                  <c:v> LIMA</c:v>
                </c:pt>
                <c:pt idx="22">
                  <c:v> MOQUEGUA</c:v>
                </c:pt>
                <c:pt idx="23">
                  <c:v> TACNA</c:v>
                </c:pt>
              </c:strCache>
            </c:strRef>
          </c:cat>
          <c:val>
            <c:numRef>
              <c:f>'English charts'!$B$4:$B$27</c:f>
              <c:numCache>
                <c:formatCode>0.0</c:formatCode>
                <c:ptCount val="24"/>
                <c:pt idx="0">
                  <c:v>59.191525595475092</c:v>
                </c:pt>
                <c:pt idx="1">
                  <c:v>49.416324876981491</c:v>
                </c:pt>
                <c:pt idx="2">
                  <c:v>46.595661360526933</c:v>
                </c:pt>
                <c:pt idx="3">
                  <c:v>42.245609658087403</c:v>
                </c:pt>
                <c:pt idx="4">
                  <c:v>41.717733837868742</c:v>
                </c:pt>
                <c:pt idx="5">
                  <c:v>39.544800955919861</c:v>
                </c:pt>
                <c:pt idx="6">
                  <c:v>38.645853375264089</c:v>
                </c:pt>
                <c:pt idx="7">
                  <c:v>37.394633791569134</c:v>
                </c:pt>
                <c:pt idx="8">
                  <c:v>36.900337382628223</c:v>
                </c:pt>
                <c:pt idx="9">
                  <c:v>36.709359301786101</c:v>
                </c:pt>
                <c:pt idx="10">
                  <c:v>32.347856338012967</c:v>
                </c:pt>
                <c:pt idx="11">
                  <c:v>31.942353990851636</c:v>
                </c:pt>
                <c:pt idx="12">
                  <c:v>31.217332543135779</c:v>
                </c:pt>
                <c:pt idx="13">
                  <c:v>30.502974644475334</c:v>
                </c:pt>
                <c:pt idx="14">
                  <c:v>29.596074777744679</c:v>
                </c:pt>
                <c:pt idx="15">
                  <c:v>25.081784350448764</c:v>
                </c:pt>
                <c:pt idx="16">
                  <c:v>20.055765887676468</c:v>
                </c:pt>
                <c:pt idx="17">
                  <c:v>15.732626321101192</c:v>
                </c:pt>
                <c:pt idx="18">
                  <c:v>13.049631708049503</c:v>
                </c:pt>
                <c:pt idx="19">
                  <c:v>12.417426453859999</c:v>
                </c:pt>
                <c:pt idx="20">
                  <c:v>12.174087255958723</c:v>
                </c:pt>
                <c:pt idx="21">
                  <c:v>11.370052417971296</c:v>
                </c:pt>
                <c:pt idx="22">
                  <c:v>9.4837838985254592</c:v>
                </c:pt>
                <c:pt idx="23">
                  <c:v>6.3354509504723335</c:v>
                </c:pt>
              </c:numCache>
            </c:numRef>
          </c:val>
          <c:extLst xmlns:c16r2="http://schemas.microsoft.com/office/drawing/2015/06/chart">
            <c:ext xmlns:c16="http://schemas.microsoft.com/office/drawing/2014/chart" uri="{C3380CC4-5D6E-409C-BE32-E72D297353CC}">
              <c16:uniqueId val="{00000000-B93B-432B-8769-6065F66D23AB}"/>
            </c:ext>
          </c:extLst>
        </c:ser>
        <c:dLbls>
          <c:showLegendKey val="0"/>
          <c:showVal val="0"/>
          <c:showCatName val="0"/>
          <c:showSerName val="0"/>
          <c:showPercent val="0"/>
          <c:showBubbleSize val="0"/>
        </c:dLbls>
        <c:gapWidth val="150"/>
        <c:axId val="224547256"/>
        <c:axId val="224547648"/>
      </c:barChart>
      <c:catAx>
        <c:axId val="2245472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Body)"/>
                <a:ea typeface="+mn-ea"/>
                <a:cs typeface="+mn-cs"/>
              </a:defRPr>
            </a:pPr>
            <a:endParaRPr lang="es-CO"/>
          </a:p>
        </c:txPr>
        <c:crossAx val="224547648"/>
        <c:crosses val="autoZero"/>
        <c:auto val="1"/>
        <c:lblAlgn val="ctr"/>
        <c:lblOffset val="100"/>
        <c:noMultiLvlLbl val="0"/>
      </c:catAx>
      <c:valAx>
        <c:axId val="224547648"/>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Calibri (Body)"/>
                    <a:ea typeface="+mn-ea"/>
                    <a:cs typeface="+mn-cs"/>
                  </a:defRPr>
                </a:pPr>
                <a:r>
                  <a:rPr lang="en-US"/>
                  <a:t>Prevalencia en el Retraso en el Crecimiento en niños menores de 5 años (%) en 2007</a:t>
                </a:r>
              </a:p>
            </c:rich>
          </c:tx>
          <c:layout>
            <c:manualLayout>
              <c:xMode val="edge"/>
              <c:yMode val="edge"/>
              <c:x val="0.16311990544124935"/>
              <c:y val="0.947817644220464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Body)"/>
                  <a:ea typeface="+mn-ea"/>
                  <a:cs typeface="+mn-cs"/>
                </a:defRPr>
              </a:pPr>
              <a:endParaRPr lang="es-CO"/>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Calibri (Body)"/>
                <a:ea typeface="+mn-ea"/>
                <a:cs typeface="+mn-cs"/>
              </a:defRPr>
            </a:pPr>
            <a:endParaRPr lang="es-CO"/>
          </a:p>
        </c:txPr>
        <c:crossAx val="224547256"/>
        <c:crosses val="autoZero"/>
        <c:crossBetween val="between"/>
        <c:majorUnit val="10"/>
        <c:minorUnit val="2"/>
      </c:valAx>
      <c:spPr>
        <a:noFill/>
        <a:ln>
          <a:noFill/>
        </a:ln>
        <a:effectLst/>
      </c:spPr>
    </c:plotArea>
    <c:plotVisOnly val="1"/>
    <c:dispBlanksAs val="gap"/>
    <c:showDLblsOverMax val="0"/>
  </c:chart>
  <c:spPr>
    <a:solidFill>
      <a:schemeClr val="bg1"/>
    </a:solidFill>
    <a:ln>
      <a:noFill/>
    </a:ln>
    <a:effectLst/>
  </c:spPr>
  <c:txPr>
    <a:bodyPr/>
    <a:lstStyle/>
    <a:p>
      <a:pPr>
        <a:defRPr>
          <a:solidFill>
            <a:schemeClr val="tx1"/>
          </a:solidFill>
          <a:latin typeface="Calibri (Body)"/>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57675-274B-43D0-8414-20569D0F68A4}"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PE"/>
        </a:p>
      </dgm:t>
    </dgm:pt>
    <dgm:pt modelId="{810F414B-346C-45F8-9DAC-4ABF23A08C05}">
      <dgm:prSet custT="1"/>
      <dgm:spPr/>
      <dgm:t>
        <a:bodyPr/>
        <a:lstStyle/>
        <a:p>
          <a:r>
            <a:rPr lang="es-PE" sz="2100" b="1" dirty="0">
              <a:latin typeface="Candara" panose="020E0502030303020204" pitchFamily="34" charset="0"/>
            </a:rPr>
            <a:t>Paquete 3 </a:t>
          </a:r>
        </a:p>
        <a:p>
          <a:r>
            <a:rPr lang="es-PE" sz="1600" dirty="0">
              <a:latin typeface="Calibri  "/>
            </a:rPr>
            <a:t>Entre 3 y 5 años</a:t>
          </a:r>
          <a:endParaRPr lang="es-ES_tradnl" sz="1600" dirty="0">
            <a:latin typeface="Calibri  "/>
          </a:endParaRPr>
        </a:p>
      </dgm:t>
    </dgm:pt>
    <dgm:pt modelId="{98B53701-39D1-4CC2-953C-319E3CADF0B3}" type="parTrans" cxnId="{B145CB0C-6BA2-4F10-ABE2-A6F43655F99D}">
      <dgm:prSet/>
      <dgm:spPr/>
      <dgm:t>
        <a:bodyPr/>
        <a:lstStyle/>
        <a:p>
          <a:endParaRPr lang="es-PE" sz="1600">
            <a:latin typeface="Candara" panose="020E0502030303020204" pitchFamily="34" charset="0"/>
          </a:endParaRPr>
        </a:p>
      </dgm:t>
    </dgm:pt>
    <dgm:pt modelId="{CDA7A999-D805-4CFB-A59A-E406C2D071D5}" type="sibTrans" cxnId="{B145CB0C-6BA2-4F10-ABE2-A6F43655F99D}">
      <dgm:prSet/>
      <dgm:spPr/>
      <dgm:t>
        <a:bodyPr/>
        <a:lstStyle/>
        <a:p>
          <a:endParaRPr lang="es-PE" sz="1600">
            <a:latin typeface="Candara" panose="020E0502030303020204" pitchFamily="34" charset="0"/>
          </a:endParaRPr>
        </a:p>
      </dgm:t>
    </dgm:pt>
    <dgm:pt modelId="{EC304A79-3C85-458B-9786-4DE517192FBA}">
      <dgm:prSet custT="1"/>
      <dgm:spPr>
        <a:solidFill>
          <a:srgbClr val="E51A6B"/>
        </a:solidFill>
      </dgm:spPr>
      <dgm:t>
        <a:bodyPr/>
        <a:lstStyle/>
        <a:p>
          <a:r>
            <a:rPr lang="es-PE" sz="1800" dirty="0">
              <a:latin typeface="Candara" panose="020E0502030303020204" pitchFamily="34" charset="0"/>
            </a:rPr>
            <a:t>Educación inicial</a:t>
          </a:r>
        </a:p>
      </dgm:t>
    </dgm:pt>
    <dgm:pt modelId="{68241733-E4C3-4757-836A-022CB3F2300E}" type="parTrans" cxnId="{4B50DE14-D6E0-4FF6-B4D2-8F3238753809}">
      <dgm:prSet/>
      <dgm:spPr/>
      <dgm:t>
        <a:bodyPr/>
        <a:lstStyle/>
        <a:p>
          <a:endParaRPr lang="es-PE" sz="1600">
            <a:latin typeface="Candara" panose="020E0502030303020204" pitchFamily="34" charset="0"/>
          </a:endParaRPr>
        </a:p>
      </dgm:t>
    </dgm:pt>
    <dgm:pt modelId="{76FADD80-C6E5-4805-834A-6925A443C33C}" type="sibTrans" cxnId="{4B50DE14-D6E0-4FF6-B4D2-8F3238753809}">
      <dgm:prSet/>
      <dgm:spPr/>
      <dgm:t>
        <a:bodyPr/>
        <a:lstStyle/>
        <a:p>
          <a:endParaRPr lang="es-PE" sz="1600">
            <a:latin typeface="Candara" panose="020E0502030303020204" pitchFamily="34" charset="0"/>
          </a:endParaRPr>
        </a:p>
      </dgm:t>
    </dgm:pt>
    <dgm:pt modelId="{DCCC89E4-C2D9-494F-B6BB-6A86400955EE}" type="pres">
      <dgm:prSet presAssocID="{73A57675-274B-43D0-8414-20569D0F68A4}" presName="theList" presStyleCnt="0">
        <dgm:presLayoutVars>
          <dgm:dir/>
          <dgm:animLvl val="lvl"/>
          <dgm:resizeHandles val="exact"/>
        </dgm:presLayoutVars>
      </dgm:prSet>
      <dgm:spPr/>
      <dgm:t>
        <a:bodyPr/>
        <a:lstStyle/>
        <a:p>
          <a:endParaRPr lang="es-CO"/>
        </a:p>
      </dgm:t>
    </dgm:pt>
    <dgm:pt modelId="{1E8D675E-AB20-424C-B34D-42C81A2B36F0}" type="pres">
      <dgm:prSet presAssocID="{810F414B-346C-45F8-9DAC-4ABF23A08C05}" presName="compNode" presStyleCnt="0"/>
      <dgm:spPr/>
    </dgm:pt>
    <dgm:pt modelId="{784B6431-8DE8-4E4C-918A-E7D696C59D1C}" type="pres">
      <dgm:prSet presAssocID="{810F414B-346C-45F8-9DAC-4ABF23A08C05}" presName="aNode" presStyleLbl="bgShp" presStyleIdx="0" presStyleCnt="1" custLinFactNeighborX="934" custLinFactNeighborY="1222"/>
      <dgm:spPr/>
      <dgm:t>
        <a:bodyPr/>
        <a:lstStyle/>
        <a:p>
          <a:endParaRPr lang="es-CO"/>
        </a:p>
      </dgm:t>
    </dgm:pt>
    <dgm:pt modelId="{790450C6-DC7F-4DEB-8857-6E83ADCB6094}" type="pres">
      <dgm:prSet presAssocID="{810F414B-346C-45F8-9DAC-4ABF23A08C05}" presName="textNode" presStyleLbl="bgShp" presStyleIdx="0" presStyleCnt="1"/>
      <dgm:spPr/>
      <dgm:t>
        <a:bodyPr/>
        <a:lstStyle/>
        <a:p>
          <a:endParaRPr lang="es-CO"/>
        </a:p>
      </dgm:t>
    </dgm:pt>
    <dgm:pt modelId="{EC96A452-9FF2-449A-B2B2-35CE46B35AFE}" type="pres">
      <dgm:prSet presAssocID="{810F414B-346C-45F8-9DAC-4ABF23A08C05}" presName="compChildNode" presStyleCnt="0"/>
      <dgm:spPr/>
    </dgm:pt>
    <dgm:pt modelId="{A450DA2C-787E-447C-A23E-418E143649D7}" type="pres">
      <dgm:prSet presAssocID="{810F414B-346C-45F8-9DAC-4ABF23A08C05}" presName="theInnerList" presStyleCnt="0"/>
      <dgm:spPr/>
    </dgm:pt>
    <dgm:pt modelId="{07249A15-2858-4A49-B9AA-91432B266319}" type="pres">
      <dgm:prSet presAssocID="{EC304A79-3C85-458B-9786-4DE517192FBA}" presName="childNode" presStyleLbl="node1" presStyleIdx="0" presStyleCnt="1" custScaleX="88384" custScaleY="88785" custLinFactNeighborX="974" custLinFactNeighborY="2935">
        <dgm:presLayoutVars>
          <dgm:bulletEnabled val="1"/>
        </dgm:presLayoutVars>
      </dgm:prSet>
      <dgm:spPr/>
      <dgm:t>
        <a:bodyPr/>
        <a:lstStyle/>
        <a:p>
          <a:endParaRPr lang="es-CO"/>
        </a:p>
      </dgm:t>
    </dgm:pt>
  </dgm:ptLst>
  <dgm:cxnLst>
    <dgm:cxn modelId="{68FCCDB9-9C4D-4393-86BD-5CF57FD163A2}" type="presOf" srcId="{EC304A79-3C85-458B-9786-4DE517192FBA}" destId="{07249A15-2858-4A49-B9AA-91432B266319}" srcOrd="0" destOrd="0" presId="urn:microsoft.com/office/officeart/2005/8/layout/lProcess2"/>
    <dgm:cxn modelId="{4B50DE14-D6E0-4FF6-B4D2-8F3238753809}" srcId="{810F414B-346C-45F8-9DAC-4ABF23A08C05}" destId="{EC304A79-3C85-458B-9786-4DE517192FBA}" srcOrd="0" destOrd="0" parTransId="{68241733-E4C3-4757-836A-022CB3F2300E}" sibTransId="{76FADD80-C6E5-4805-834A-6925A443C33C}"/>
    <dgm:cxn modelId="{519C0A36-4F0B-479F-93B8-A6FE2C0A02A4}" type="presOf" srcId="{73A57675-274B-43D0-8414-20569D0F68A4}" destId="{DCCC89E4-C2D9-494F-B6BB-6A86400955EE}" srcOrd="0" destOrd="0" presId="urn:microsoft.com/office/officeart/2005/8/layout/lProcess2"/>
    <dgm:cxn modelId="{AED52F39-7633-4184-905C-B92D32105CDF}" type="presOf" srcId="{810F414B-346C-45F8-9DAC-4ABF23A08C05}" destId="{790450C6-DC7F-4DEB-8857-6E83ADCB6094}" srcOrd="1" destOrd="0" presId="urn:microsoft.com/office/officeart/2005/8/layout/lProcess2"/>
    <dgm:cxn modelId="{09EBBDC3-D1E3-4063-8881-7FA945AFF081}" type="presOf" srcId="{810F414B-346C-45F8-9DAC-4ABF23A08C05}" destId="{784B6431-8DE8-4E4C-918A-E7D696C59D1C}" srcOrd="0" destOrd="0" presId="urn:microsoft.com/office/officeart/2005/8/layout/lProcess2"/>
    <dgm:cxn modelId="{B145CB0C-6BA2-4F10-ABE2-A6F43655F99D}" srcId="{73A57675-274B-43D0-8414-20569D0F68A4}" destId="{810F414B-346C-45F8-9DAC-4ABF23A08C05}" srcOrd="0" destOrd="0" parTransId="{98B53701-39D1-4CC2-953C-319E3CADF0B3}" sibTransId="{CDA7A999-D805-4CFB-A59A-E406C2D071D5}"/>
    <dgm:cxn modelId="{7FD81AE0-F829-4551-A8F3-E20B0E1B324C}" type="presParOf" srcId="{DCCC89E4-C2D9-494F-B6BB-6A86400955EE}" destId="{1E8D675E-AB20-424C-B34D-42C81A2B36F0}" srcOrd="0" destOrd="0" presId="urn:microsoft.com/office/officeart/2005/8/layout/lProcess2"/>
    <dgm:cxn modelId="{8DC13332-AF01-4003-B61F-9805712C86A1}" type="presParOf" srcId="{1E8D675E-AB20-424C-B34D-42C81A2B36F0}" destId="{784B6431-8DE8-4E4C-918A-E7D696C59D1C}" srcOrd="0" destOrd="0" presId="urn:microsoft.com/office/officeart/2005/8/layout/lProcess2"/>
    <dgm:cxn modelId="{A024CF0F-180E-4B1A-AD85-FBF7BB77CB79}" type="presParOf" srcId="{1E8D675E-AB20-424C-B34D-42C81A2B36F0}" destId="{790450C6-DC7F-4DEB-8857-6E83ADCB6094}" srcOrd="1" destOrd="0" presId="urn:microsoft.com/office/officeart/2005/8/layout/lProcess2"/>
    <dgm:cxn modelId="{661A54F0-B67E-4FA9-98BF-A02B4DE7D3A2}" type="presParOf" srcId="{1E8D675E-AB20-424C-B34D-42C81A2B36F0}" destId="{EC96A452-9FF2-449A-B2B2-35CE46B35AFE}" srcOrd="2" destOrd="0" presId="urn:microsoft.com/office/officeart/2005/8/layout/lProcess2"/>
    <dgm:cxn modelId="{83129D5C-E673-4416-B56D-07D2D15C55D9}" type="presParOf" srcId="{EC96A452-9FF2-449A-B2B2-35CE46B35AFE}" destId="{A450DA2C-787E-447C-A23E-418E143649D7}" srcOrd="0" destOrd="0" presId="urn:microsoft.com/office/officeart/2005/8/layout/lProcess2"/>
    <dgm:cxn modelId="{1B658BE4-1565-4594-8B14-45BA2FAC32DB}" type="presParOf" srcId="{A450DA2C-787E-447C-A23E-418E143649D7}" destId="{07249A15-2858-4A49-B9AA-91432B26631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D38FA-9005-49AB-BA6A-E599E66CB8DA}"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PE"/>
        </a:p>
      </dgm:t>
    </dgm:pt>
    <dgm:pt modelId="{A699ABE2-B750-4316-96A1-F393EE01BC5B}">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PE" sz="1800" dirty="0">
              <a:latin typeface="Candara" panose="020E0502030303020204" pitchFamily="34" charset="0"/>
            </a:rPr>
            <a:t>Intervenciones sectoriales</a:t>
          </a:r>
        </a:p>
      </dgm:t>
    </dgm:pt>
    <dgm:pt modelId="{1BCD5B45-6494-4438-AD0C-89711691CFF7}" type="parTrans" cxnId="{5CAA4CEA-04D3-4D98-9F7A-AD4368527EB6}">
      <dgm:prSet/>
      <dgm:spPr/>
      <dgm:t>
        <a:bodyPr/>
        <a:lstStyle/>
        <a:p>
          <a:endParaRPr lang="es-PE">
            <a:latin typeface="Candara" panose="020E0502030303020204" pitchFamily="34" charset="0"/>
          </a:endParaRPr>
        </a:p>
      </dgm:t>
    </dgm:pt>
    <dgm:pt modelId="{276AA892-B126-4B06-9E0B-CEAEAAAA8454}" type="sibTrans" cxnId="{5CAA4CEA-04D3-4D98-9F7A-AD4368527EB6}">
      <dgm:prSet/>
      <dgm:spPr/>
      <dgm:t>
        <a:bodyPr/>
        <a:lstStyle/>
        <a:p>
          <a:endParaRPr lang="es-PE">
            <a:latin typeface="Candara" panose="020E0502030303020204" pitchFamily="34" charset="0"/>
          </a:endParaRPr>
        </a:p>
      </dgm:t>
    </dgm:pt>
    <dgm:pt modelId="{1665989C-C813-440C-BE36-58D184D80CC0}">
      <dgm:prSet phldrT="[Texto]"/>
      <dgm:spPr/>
      <dgm:t>
        <a:bodyPr/>
        <a:lstStyle/>
        <a:p>
          <a:r>
            <a:rPr lang="es-PE" dirty="0">
              <a:latin typeface="Candara" panose="020E0502030303020204" pitchFamily="34" charset="0"/>
            </a:rPr>
            <a:t>CRED: 50.8%</a:t>
          </a:r>
        </a:p>
      </dgm:t>
    </dgm:pt>
    <dgm:pt modelId="{BD8FA4C9-D7A2-4B48-B592-E948A6389EEE}" type="parTrans" cxnId="{6D0D3C79-356E-4DEB-825C-3E934FAADECA}">
      <dgm:prSet/>
      <dgm:spPr/>
      <dgm:t>
        <a:bodyPr/>
        <a:lstStyle/>
        <a:p>
          <a:endParaRPr lang="es-PE">
            <a:latin typeface="Candara" panose="020E0502030303020204" pitchFamily="34" charset="0"/>
          </a:endParaRPr>
        </a:p>
      </dgm:t>
    </dgm:pt>
    <dgm:pt modelId="{D0FDA8FC-4A16-41D1-94BC-4B35A6965F44}" type="sibTrans" cxnId="{6D0D3C79-356E-4DEB-825C-3E934FAADECA}">
      <dgm:prSet/>
      <dgm:spPr/>
      <dgm:t>
        <a:bodyPr/>
        <a:lstStyle/>
        <a:p>
          <a:endParaRPr lang="es-PE">
            <a:latin typeface="Candara" panose="020E0502030303020204" pitchFamily="34" charset="0"/>
          </a:endParaRPr>
        </a:p>
      </dgm:t>
    </dgm:pt>
    <dgm:pt modelId="{01CA3A8E-54A1-4794-BE12-0AF056317261}">
      <dgm:prSet phldrT="[Texto]"/>
      <dgm:spPr/>
      <dgm:t>
        <a:bodyPr/>
        <a:lstStyle/>
        <a:p>
          <a:r>
            <a:rPr lang="es-PE" dirty="0">
              <a:latin typeface="Candara" panose="020E0502030303020204" pitchFamily="34" charset="0"/>
            </a:rPr>
            <a:t>Suplemento de hierro (6 a 36 meses): 19.6% </a:t>
          </a:r>
        </a:p>
      </dgm:t>
    </dgm:pt>
    <dgm:pt modelId="{3FDEB8B3-CBA9-4491-BA50-52F908DE5FA3}" type="parTrans" cxnId="{F803865A-B589-4E2A-BB2B-9DD9DA73995A}">
      <dgm:prSet/>
      <dgm:spPr/>
      <dgm:t>
        <a:bodyPr/>
        <a:lstStyle/>
        <a:p>
          <a:endParaRPr lang="es-PE">
            <a:latin typeface="Candara" panose="020E0502030303020204" pitchFamily="34" charset="0"/>
          </a:endParaRPr>
        </a:p>
      </dgm:t>
    </dgm:pt>
    <dgm:pt modelId="{D1965A24-75B1-4EB3-ADF3-B480ABF9A7A6}" type="sibTrans" cxnId="{F803865A-B589-4E2A-BB2B-9DD9DA73995A}">
      <dgm:prSet/>
      <dgm:spPr/>
      <dgm:t>
        <a:bodyPr/>
        <a:lstStyle/>
        <a:p>
          <a:endParaRPr lang="es-PE">
            <a:latin typeface="Candara" panose="020E0502030303020204" pitchFamily="34" charset="0"/>
          </a:endParaRPr>
        </a:p>
      </dgm:t>
    </dgm:pt>
    <dgm:pt modelId="{D3525303-C114-4855-970F-0533F5A0EC33}">
      <dgm:prSet phldrT="[Texto]"/>
      <dgm:spPr/>
      <dgm:t>
        <a:bodyPr/>
        <a:lstStyle/>
        <a:p>
          <a:r>
            <a:rPr lang="es-PE" dirty="0">
              <a:latin typeface="Candara" panose="020E0502030303020204" pitchFamily="34" charset="0"/>
            </a:rPr>
            <a:t>Rotavirus y neumococo(&lt;12 meses): 72.9%</a:t>
          </a:r>
        </a:p>
      </dgm:t>
    </dgm:pt>
    <dgm:pt modelId="{D9402BA1-2999-4BF4-82D3-353B5F95FD71}" type="parTrans" cxnId="{926FDDE4-516C-4C74-A99A-5EC48C0D40B9}">
      <dgm:prSet/>
      <dgm:spPr/>
      <dgm:t>
        <a:bodyPr/>
        <a:lstStyle/>
        <a:p>
          <a:endParaRPr lang="es-PE">
            <a:latin typeface="Candara" panose="020E0502030303020204" pitchFamily="34" charset="0"/>
          </a:endParaRPr>
        </a:p>
      </dgm:t>
    </dgm:pt>
    <dgm:pt modelId="{4DFF8233-1F36-4BBD-8C26-33836FB92DC2}" type="sibTrans" cxnId="{926FDDE4-516C-4C74-A99A-5EC48C0D40B9}">
      <dgm:prSet/>
      <dgm:spPr/>
      <dgm:t>
        <a:bodyPr/>
        <a:lstStyle/>
        <a:p>
          <a:endParaRPr lang="es-PE">
            <a:latin typeface="Candara" panose="020E0502030303020204" pitchFamily="34" charset="0"/>
          </a:endParaRPr>
        </a:p>
      </dgm:t>
    </dgm:pt>
    <dgm:pt modelId="{2AD36BFC-9061-4788-A66A-2BD7C23F25F5}">
      <dgm:prSet phldrT="[Texto]"/>
      <dgm:spPr/>
      <dgm:t>
        <a:bodyPr/>
        <a:lstStyle/>
        <a:p>
          <a:r>
            <a:rPr lang="es-PE" dirty="0">
              <a:latin typeface="Candara" panose="020E0502030303020204" pitchFamily="34" charset="0"/>
            </a:rPr>
            <a:t>Cobertura neta de educación inicial (3-5 años): 74.6%</a:t>
          </a:r>
        </a:p>
      </dgm:t>
    </dgm:pt>
    <dgm:pt modelId="{57CA8F5F-4F34-4D60-9C00-247DD2FC99C6}" type="parTrans" cxnId="{B6070132-7C63-4EA3-AF74-EAAE04E17178}">
      <dgm:prSet/>
      <dgm:spPr/>
      <dgm:t>
        <a:bodyPr/>
        <a:lstStyle/>
        <a:p>
          <a:endParaRPr lang="es-PE"/>
        </a:p>
      </dgm:t>
    </dgm:pt>
    <dgm:pt modelId="{0365514E-12A1-46B5-A15B-BCD04ADC334A}" type="sibTrans" cxnId="{B6070132-7C63-4EA3-AF74-EAAE04E17178}">
      <dgm:prSet/>
      <dgm:spPr/>
      <dgm:t>
        <a:bodyPr/>
        <a:lstStyle/>
        <a:p>
          <a:endParaRPr lang="es-PE"/>
        </a:p>
      </dgm:t>
    </dgm:pt>
    <dgm:pt modelId="{B7218E9A-F0B6-44D1-9F2B-9E9D2A922511}">
      <dgm:prSet phldrT="[Texto]"/>
      <dgm:spPr/>
      <dgm:t>
        <a:bodyPr/>
        <a:lstStyle/>
        <a:p>
          <a:r>
            <a:rPr lang="es-PE" dirty="0">
              <a:latin typeface="Candara" panose="020E0502030303020204" pitchFamily="34" charset="0"/>
            </a:rPr>
            <a:t>Cobertura de agua potable en la vivienda: 67%</a:t>
          </a:r>
        </a:p>
      </dgm:t>
    </dgm:pt>
    <dgm:pt modelId="{8E021975-7CAE-4830-AE40-E0F9BED370B3}" type="parTrans" cxnId="{82B562C3-99E0-47F8-804C-ED95FC589988}">
      <dgm:prSet/>
      <dgm:spPr/>
      <dgm:t>
        <a:bodyPr/>
        <a:lstStyle/>
        <a:p>
          <a:endParaRPr lang="es-PE"/>
        </a:p>
      </dgm:t>
    </dgm:pt>
    <dgm:pt modelId="{2FE5D2D2-EA04-443E-AEA6-D7E8EB5C6045}" type="sibTrans" cxnId="{82B562C3-99E0-47F8-804C-ED95FC589988}">
      <dgm:prSet/>
      <dgm:spPr/>
      <dgm:t>
        <a:bodyPr/>
        <a:lstStyle/>
        <a:p>
          <a:endParaRPr lang="es-PE"/>
        </a:p>
      </dgm:t>
    </dgm:pt>
    <dgm:pt modelId="{6020A6FF-44D4-47CC-8219-E52CABD60D87}" type="pres">
      <dgm:prSet presAssocID="{589D38FA-9005-49AB-BA6A-E599E66CB8DA}" presName="theList" presStyleCnt="0">
        <dgm:presLayoutVars>
          <dgm:dir/>
          <dgm:animLvl val="lvl"/>
          <dgm:resizeHandles val="exact"/>
        </dgm:presLayoutVars>
      </dgm:prSet>
      <dgm:spPr/>
      <dgm:t>
        <a:bodyPr/>
        <a:lstStyle/>
        <a:p>
          <a:endParaRPr lang="es-CO"/>
        </a:p>
      </dgm:t>
    </dgm:pt>
    <dgm:pt modelId="{86D486AB-0B63-466F-B5C7-6CC802A08309}" type="pres">
      <dgm:prSet presAssocID="{A699ABE2-B750-4316-96A1-F393EE01BC5B}" presName="compNode" presStyleCnt="0"/>
      <dgm:spPr/>
    </dgm:pt>
    <dgm:pt modelId="{2CB5D8E3-33C2-4CB9-89DF-AB09C2321F1B}" type="pres">
      <dgm:prSet presAssocID="{A699ABE2-B750-4316-96A1-F393EE01BC5B}" presName="aNode" presStyleLbl="bgShp" presStyleIdx="0" presStyleCnt="1" custLinFactNeighborY="488"/>
      <dgm:spPr/>
      <dgm:t>
        <a:bodyPr/>
        <a:lstStyle/>
        <a:p>
          <a:endParaRPr lang="es-CO"/>
        </a:p>
      </dgm:t>
    </dgm:pt>
    <dgm:pt modelId="{C7FFC7C8-D049-41DF-ABC5-1A0F904A0029}" type="pres">
      <dgm:prSet presAssocID="{A699ABE2-B750-4316-96A1-F393EE01BC5B}" presName="textNode" presStyleLbl="bgShp" presStyleIdx="0" presStyleCnt="1"/>
      <dgm:spPr/>
      <dgm:t>
        <a:bodyPr/>
        <a:lstStyle/>
        <a:p>
          <a:endParaRPr lang="es-CO"/>
        </a:p>
      </dgm:t>
    </dgm:pt>
    <dgm:pt modelId="{D818F495-8BFD-4A45-8BDC-3ED14EA7AC47}" type="pres">
      <dgm:prSet presAssocID="{A699ABE2-B750-4316-96A1-F393EE01BC5B}" presName="compChildNode" presStyleCnt="0"/>
      <dgm:spPr/>
    </dgm:pt>
    <dgm:pt modelId="{24D06748-4801-4F50-803E-DCF14188C88C}" type="pres">
      <dgm:prSet presAssocID="{A699ABE2-B750-4316-96A1-F393EE01BC5B}" presName="theInnerList" presStyleCnt="0"/>
      <dgm:spPr/>
    </dgm:pt>
    <dgm:pt modelId="{4DC2E0BC-2BAF-4C04-87CD-34E278E7EEDF}" type="pres">
      <dgm:prSet presAssocID="{1665989C-C813-440C-BE36-58D184D80CC0}" presName="childNode" presStyleLbl="node1" presStyleIdx="0" presStyleCnt="5">
        <dgm:presLayoutVars>
          <dgm:bulletEnabled val="1"/>
        </dgm:presLayoutVars>
      </dgm:prSet>
      <dgm:spPr/>
      <dgm:t>
        <a:bodyPr/>
        <a:lstStyle/>
        <a:p>
          <a:endParaRPr lang="es-CO"/>
        </a:p>
      </dgm:t>
    </dgm:pt>
    <dgm:pt modelId="{DBB9F722-250C-4365-A79C-7115E359A2EC}" type="pres">
      <dgm:prSet presAssocID="{1665989C-C813-440C-BE36-58D184D80CC0}" presName="aSpace2" presStyleCnt="0"/>
      <dgm:spPr/>
    </dgm:pt>
    <dgm:pt modelId="{DFCF8111-3F09-4D21-9AF4-7A8E3D924B2C}" type="pres">
      <dgm:prSet presAssocID="{01CA3A8E-54A1-4794-BE12-0AF056317261}" presName="childNode" presStyleLbl="node1" presStyleIdx="1" presStyleCnt="5">
        <dgm:presLayoutVars>
          <dgm:bulletEnabled val="1"/>
        </dgm:presLayoutVars>
      </dgm:prSet>
      <dgm:spPr/>
      <dgm:t>
        <a:bodyPr/>
        <a:lstStyle/>
        <a:p>
          <a:endParaRPr lang="es-CO"/>
        </a:p>
      </dgm:t>
    </dgm:pt>
    <dgm:pt modelId="{7A014782-A708-469C-B4A2-B3DDFC6497D9}" type="pres">
      <dgm:prSet presAssocID="{01CA3A8E-54A1-4794-BE12-0AF056317261}" presName="aSpace2" presStyleCnt="0"/>
      <dgm:spPr/>
    </dgm:pt>
    <dgm:pt modelId="{C7C4A22B-B469-4677-97B4-262A3FFE75E0}" type="pres">
      <dgm:prSet presAssocID="{D3525303-C114-4855-970F-0533F5A0EC33}" presName="childNode" presStyleLbl="node1" presStyleIdx="2" presStyleCnt="5">
        <dgm:presLayoutVars>
          <dgm:bulletEnabled val="1"/>
        </dgm:presLayoutVars>
      </dgm:prSet>
      <dgm:spPr/>
      <dgm:t>
        <a:bodyPr/>
        <a:lstStyle/>
        <a:p>
          <a:endParaRPr lang="es-CO"/>
        </a:p>
      </dgm:t>
    </dgm:pt>
    <dgm:pt modelId="{587F6573-2196-4DDB-80FE-05359CFF838D}" type="pres">
      <dgm:prSet presAssocID="{D3525303-C114-4855-970F-0533F5A0EC33}" presName="aSpace2" presStyleCnt="0"/>
      <dgm:spPr/>
    </dgm:pt>
    <dgm:pt modelId="{8C8EEFC3-7A28-4B7A-B06F-2FD2AB61E4F1}" type="pres">
      <dgm:prSet presAssocID="{2AD36BFC-9061-4788-A66A-2BD7C23F25F5}" presName="childNode" presStyleLbl="node1" presStyleIdx="3" presStyleCnt="5">
        <dgm:presLayoutVars>
          <dgm:bulletEnabled val="1"/>
        </dgm:presLayoutVars>
      </dgm:prSet>
      <dgm:spPr/>
      <dgm:t>
        <a:bodyPr/>
        <a:lstStyle/>
        <a:p>
          <a:endParaRPr lang="es-CO"/>
        </a:p>
      </dgm:t>
    </dgm:pt>
    <dgm:pt modelId="{477698A2-183B-4E58-9153-34A555CD6428}" type="pres">
      <dgm:prSet presAssocID="{2AD36BFC-9061-4788-A66A-2BD7C23F25F5}" presName="aSpace2" presStyleCnt="0"/>
      <dgm:spPr/>
    </dgm:pt>
    <dgm:pt modelId="{AA51B648-473E-4075-9232-54EE22B598D3}" type="pres">
      <dgm:prSet presAssocID="{B7218E9A-F0B6-44D1-9F2B-9E9D2A922511}" presName="childNode" presStyleLbl="node1" presStyleIdx="4" presStyleCnt="5">
        <dgm:presLayoutVars>
          <dgm:bulletEnabled val="1"/>
        </dgm:presLayoutVars>
      </dgm:prSet>
      <dgm:spPr/>
      <dgm:t>
        <a:bodyPr/>
        <a:lstStyle/>
        <a:p>
          <a:endParaRPr lang="es-CO"/>
        </a:p>
      </dgm:t>
    </dgm:pt>
  </dgm:ptLst>
  <dgm:cxnLst>
    <dgm:cxn modelId="{F803865A-B589-4E2A-BB2B-9DD9DA73995A}" srcId="{A699ABE2-B750-4316-96A1-F393EE01BC5B}" destId="{01CA3A8E-54A1-4794-BE12-0AF056317261}" srcOrd="1" destOrd="0" parTransId="{3FDEB8B3-CBA9-4491-BA50-52F908DE5FA3}" sibTransId="{D1965A24-75B1-4EB3-ADF3-B480ABF9A7A6}"/>
    <dgm:cxn modelId="{C699365C-55D4-4BCE-A5AF-9D21E194EBF2}" type="presOf" srcId="{D3525303-C114-4855-970F-0533F5A0EC33}" destId="{C7C4A22B-B469-4677-97B4-262A3FFE75E0}" srcOrd="0" destOrd="0" presId="urn:microsoft.com/office/officeart/2005/8/layout/lProcess2"/>
    <dgm:cxn modelId="{926FDDE4-516C-4C74-A99A-5EC48C0D40B9}" srcId="{A699ABE2-B750-4316-96A1-F393EE01BC5B}" destId="{D3525303-C114-4855-970F-0533F5A0EC33}" srcOrd="2" destOrd="0" parTransId="{D9402BA1-2999-4BF4-82D3-353B5F95FD71}" sibTransId="{4DFF8233-1F36-4BBD-8C26-33836FB92DC2}"/>
    <dgm:cxn modelId="{67F5A1D9-2E83-4090-A7D2-DCF2A288F942}" type="presOf" srcId="{A699ABE2-B750-4316-96A1-F393EE01BC5B}" destId="{2CB5D8E3-33C2-4CB9-89DF-AB09C2321F1B}" srcOrd="0" destOrd="0" presId="urn:microsoft.com/office/officeart/2005/8/layout/lProcess2"/>
    <dgm:cxn modelId="{5011653E-F480-47CF-9EA1-D82B4C1666D4}" type="presOf" srcId="{2AD36BFC-9061-4788-A66A-2BD7C23F25F5}" destId="{8C8EEFC3-7A28-4B7A-B06F-2FD2AB61E4F1}" srcOrd="0" destOrd="0" presId="urn:microsoft.com/office/officeart/2005/8/layout/lProcess2"/>
    <dgm:cxn modelId="{5AE454A7-4158-46D7-A467-843CC1645DA1}" type="presOf" srcId="{01CA3A8E-54A1-4794-BE12-0AF056317261}" destId="{DFCF8111-3F09-4D21-9AF4-7A8E3D924B2C}" srcOrd="0" destOrd="0" presId="urn:microsoft.com/office/officeart/2005/8/layout/lProcess2"/>
    <dgm:cxn modelId="{4D64D7EE-8360-4CCE-BB4E-A27EE2BC9EB7}" type="presOf" srcId="{B7218E9A-F0B6-44D1-9F2B-9E9D2A922511}" destId="{AA51B648-473E-4075-9232-54EE22B598D3}" srcOrd="0" destOrd="0" presId="urn:microsoft.com/office/officeart/2005/8/layout/lProcess2"/>
    <dgm:cxn modelId="{19416CE1-E715-4700-885A-3E7F2238507D}" type="presOf" srcId="{589D38FA-9005-49AB-BA6A-E599E66CB8DA}" destId="{6020A6FF-44D4-47CC-8219-E52CABD60D87}" srcOrd="0" destOrd="0" presId="urn:microsoft.com/office/officeart/2005/8/layout/lProcess2"/>
    <dgm:cxn modelId="{5CAA4CEA-04D3-4D98-9F7A-AD4368527EB6}" srcId="{589D38FA-9005-49AB-BA6A-E599E66CB8DA}" destId="{A699ABE2-B750-4316-96A1-F393EE01BC5B}" srcOrd="0" destOrd="0" parTransId="{1BCD5B45-6494-4438-AD0C-89711691CFF7}" sibTransId="{276AA892-B126-4B06-9E0B-CEAEAAAA8454}"/>
    <dgm:cxn modelId="{01E28452-3398-42E5-AAF3-DF6F93C1CF2E}" type="presOf" srcId="{1665989C-C813-440C-BE36-58D184D80CC0}" destId="{4DC2E0BC-2BAF-4C04-87CD-34E278E7EEDF}" srcOrd="0" destOrd="0" presId="urn:microsoft.com/office/officeart/2005/8/layout/lProcess2"/>
    <dgm:cxn modelId="{82B562C3-99E0-47F8-804C-ED95FC589988}" srcId="{A699ABE2-B750-4316-96A1-F393EE01BC5B}" destId="{B7218E9A-F0B6-44D1-9F2B-9E9D2A922511}" srcOrd="4" destOrd="0" parTransId="{8E021975-7CAE-4830-AE40-E0F9BED370B3}" sibTransId="{2FE5D2D2-EA04-443E-AEA6-D7E8EB5C6045}"/>
    <dgm:cxn modelId="{69EF815B-6310-48F6-80D3-5F7959AE5042}" type="presOf" srcId="{A699ABE2-B750-4316-96A1-F393EE01BC5B}" destId="{C7FFC7C8-D049-41DF-ABC5-1A0F904A0029}" srcOrd="1" destOrd="0" presId="urn:microsoft.com/office/officeart/2005/8/layout/lProcess2"/>
    <dgm:cxn modelId="{B6070132-7C63-4EA3-AF74-EAAE04E17178}" srcId="{A699ABE2-B750-4316-96A1-F393EE01BC5B}" destId="{2AD36BFC-9061-4788-A66A-2BD7C23F25F5}" srcOrd="3" destOrd="0" parTransId="{57CA8F5F-4F34-4D60-9C00-247DD2FC99C6}" sibTransId="{0365514E-12A1-46B5-A15B-BCD04ADC334A}"/>
    <dgm:cxn modelId="{6D0D3C79-356E-4DEB-825C-3E934FAADECA}" srcId="{A699ABE2-B750-4316-96A1-F393EE01BC5B}" destId="{1665989C-C813-440C-BE36-58D184D80CC0}" srcOrd="0" destOrd="0" parTransId="{BD8FA4C9-D7A2-4B48-B592-E948A6389EEE}" sibTransId="{D0FDA8FC-4A16-41D1-94BC-4B35A6965F44}"/>
    <dgm:cxn modelId="{2ABD4A72-80CA-44EC-BC55-E8823A03CD1E}" type="presParOf" srcId="{6020A6FF-44D4-47CC-8219-E52CABD60D87}" destId="{86D486AB-0B63-466F-B5C7-6CC802A08309}" srcOrd="0" destOrd="0" presId="urn:microsoft.com/office/officeart/2005/8/layout/lProcess2"/>
    <dgm:cxn modelId="{F351E40D-F99A-4DFE-B731-75F00BF32D9F}" type="presParOf" srcId="{86D486AB-0B63-466F-B5C7-6CC802A08309}" destId="{2CB5D8E3-33C2-4CB9-89DF-AB09C2321F1B}" srcOrd="0" destOrd="0" presId="urn:microsoft.com/office/officeart/2005/8/layout/lProcess2"/>
    <dgm:cxn modelId="{D74F971E-0C3B-40C7-8BD0-D5CF611C31A3}" type="presParOf" srcId="{86D486AB-0B63-466F-B5C7-6CC802A08309}" destId="{C7FFC7C8-D049-41DF-ABC5-1A0F904A0029}" srcOrd="1" destOrd="0" presId="urn:microsoft.com/office/officeart/2005/8/layout/lProcess2"/>
    <dgm:cxn modelId="{A3FC892B-A031-4A11-B357-DF086E7D9F76}" type="presParOf" srcId="{86D486AB-0B63-466F-B5C7-6CC802A08309}" destId="{D818F495-8BFD-4A45-8BDC-3ED14EA7AC47}" srcOrd="2" destOrd="0" presId="urn:microsoft.com/office/officeart/2005/8/layout/lProcess2"/>
    <dgm:cxn modelId="{D13A2B4A-4C48-4FCC-B6B9-E06B25F21E21}" type="presParOf" srcId="{D818F495-8BFD-4A45-8BDC-3ED14EA7AC47}" destId="{24D06748-4801-4F50-803E-DCF14188C88C}" srcOrd="0" destOrd="0" presId="urn:microsoft.com/office/officeart/2005/8/layout/lProcess2"/>
    <dgm:cxn modelId="{BCC8BACB-021E-4D2A-A853-A8662C96406C}" type="presParOf" srcId="{24D06748-4801-4F50-803E-DCF14188C88C}" destId="{4DC2E0BC-2BAF-4C04-87CD-34E278E7EEDF}" srcOrd="0" destOrd="0" presId="urn:microsoft.com/office/officeart/2005/8/layout/lProcess2"/>
    <dgm:cxn modelId="{39683FF3-866F-4297-93A5-3D9E6DA98A48}" type="presParOf" srcId="{24D06748-4801-4F50-803E-DCF14188C88C}" destId="{DBB9F722-250C-4365-A79C-7115E359A2EC}" srcOrd="1" destOrd="0" presId="urn:microsoft.com/office/officeart/2005/8/layout/lProcess2"/>
    <dgm:cxn modelId="{8BCC2559-533F-48D2-A497-D2EFD4761358}" type="presParOf" srcId="{24D06748-4801-4F50-803E-DCF14188C88C}" destId="{DFCF8111-3F09-4D21-9AF4-7A8E3D924B2C}" srcOrd="2" destOrd="0" presId="urn:microsoft.com/office/officeart/2005/8/layout/lProcess2"/>
    <dgm:cxn modelId="{C07341C9-7E06-4AFD-94AD-993CD8FDEC31}" type="presParOf" srcId="{24D06748-4801-4F50-803E-DCF14188C88C}" destId="{7A014782-A708-469C-B4A2-B3DDFC6497D9}" srcOrd="3" destOrd="0" presId="urn:microsoft.com/office/officeart/2005/8/layout/lProcess2"/>
    <dgm:cxn modelId="{B0DA3492-2757-4B36-A230-478BE9F381C9}" type="presParOf" srcId="{24D06748-4801-4F50-803E-DCF14188C88C}" destId="{C7C4A22B-B469-4677-97B4-262A3FFE75E0}" srcOrd="4" destOrd="0" presId="urn:microsoft.com/office/officeart/2005/8/layout/lProcess2"/>
    <dgm:cxn modelId="{72687171-1443-40C6-9C6E-08CD2EDC6278}" type="presParOf" srcId="{24D06748-4801-4F50-803E-DCF14188C88C}" destId="{587F6573-2196-4DDB-80FE-05359CFF838D}" srcOrd="5" destOrd="0" presId="urn:microsoft.com/office/officeart/2005/8/layout/lProcess2"/>
    <dgm:cxn modelId="{72A6BED0-A74C-4F35-8CE3-F619CE763691}" type="presParOf" srcId="{24D06748-4801-4F50-803E-DCF14188C88C}" destId="{8C8EEFC3-7A28-4B7A-B06F-2FD2AB61E4F1}" srcOrd="6" destOrd="0" presId="urn:microsoft.com/office/officeart/2005/8/layout/lProcess2"/>
    <dgm:cxn modelId="{3F9EC0ED-F248-4353-843F-04FFD1A51FFD}" type="presParOf" srcId="{24D06748-4801-4F50-803E-DCF14188C88C}" destId="{477698A2-183B-4E58-9153-34A555CD6428}" srcOrd="7" destOrd="0" presId="urn:microsoft.com/office/officeart/2005/8/layout/lProcess2"/>
    <dgm:cxn modelId="{42854DE8-F0E8-4F3F-900C-7687A0C15391}" type="presParOf" srcId="{24D06748-4801-4F50-803E-DCF14188C88C}" destId="{AA51B648-473E-4075-9232-54EE22B598D3}" srcOrd="8"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67BC79-8209-4F0E-90F4-5CFA4BD0892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PE"/>
        </a:p>
      </dgm:t>
    </dgm:pt>
    <dgm:pt modelId="{C790E93D-3700-403A-B7DB-6EC991F9CA48}">
      <dgm:prSet phldrT="[Texto]" custT="1"/>
      <dgm:spPr/>
      <dgm:t>
        <a:bodyPr/>
        <a:lstStyle/>
        <a:p>
          <a:pPr algn="just"/>
          <a:r>
            <a:rPr lang="es-PE" sz="1400" dirty="0">
              <a:solidFill>
                <a:schemeClr val="tx1"/>
              </a:solidFill>
              <a:latin typeface="VAG Rounded Light SSi" panose="020B0500000000000000" pitchFamily="34" charset="0"/>
            </a:rPr>
            <a:t>Potenciar el desarrollo cognitivo, social, físico y emocional de niñas y niños menores de 36 meses de edad en zonas de situación de pobreza y pobreza extrema</a:t>
          </a:r>
          <a:endParaRPr lang="es-PE" sz="1400" b="0" dirty="0">
            <a:solidFill>
              <a:schemeClr val="tx1"/>
            </a:solidFill>
            <a:latin typeface="VAG Rounded Light SSi" panose="020B0500000000000000" pitchFamily="34" charset="0"/>
          </a:endParaRPr>
        </a:p>
      </dgm:t>
    </dgm:pt>
    <dgm:pt modelId="{0D2AD7B5-762B-4719-A56D-AFFE58CC0B9D}" type="parTrans" cxnId="{DCA27113-B2DC-4E90-B0E1-39DB7BA3177A}">
      <dgm:prSet/>
      <dgm:spPr/>
      <dgm:t>
        <a:bodyPr/>
        <a:lstStyle/>
        <a:p>
          <a:endParaRPr lang="es-PE" sz="1100">
            <a:solidFill>
              <a:schemeClr val="tx1"/>
            </a:solidFill>
            <a:latin typeface="Candara" panose="020E0502030303020204" pitchFamily="34" charset="0"/>
          </a:endParaRPr>
        </a:p>
      </dgm:t>
    </dgm:pt>
    <dgm:pt modelId="{E6302497-AF40-4525-9B6F-20C4429FB656}" type="sibTrans" cxnId="{DCA27113-B2DC-4E90-B0E1-39DB7BA3177A}">
      <dgm:prSet/>
      <dgm:spPr/>
      <dgm:t>
        <a:bodyPr/>
        <a:lstStyle/>
        <a:p>
          <a:endParaRPr lang="es-PE" sz="1100">
            <a:solidFill>
              <a:schemeClr val="tx1"/>
            </a:solidFill>
            <a:latin typeface="Candara" panose="020E0502030303020204" pitchFamily="34" charset="0"/>
          </a:endParaRPr>
        </a:p>
      </dgm:t>
    </dgm:pt>
    <dgm:pt modelId="{E0465FAB-F267-4C97-AE58-B5042EEEDBAB}">
      <dgm:prSet phldrT="[Texto]" custT="1"/>
      <dgm:spPr/>
      <dgm:t>
        <a:bodyPr/>
        <a:lstStyle/>
        <a:p>
          <a:pPr algn="just"/>
          <a:r>
            <a:rPr lang="es-PE" sz="1400" dirty="0">
              <a:solidFill>
                <a:schemeClr val="tx1"/>
              </a:solidFill>
              <a:latin typeface="VAG Rounded Light SSi" panose="020B0500000000000000" pitchFamily="34" charset="0"/>
            </a:rPr>
            <a:t>Mejorar los conocimientos y prácticas de la familia para el cuidado y aprendizaje de sus niñas y niños menores de 36 meses de edad</a:t>
          </a:r>
        </a:p>
      </dgm:t>
    </dgm:pt>
    <dgm:pt modelId="{2EDD2FB9-3D12-4B30-B6FC-4370FCACC6C3}" type="parTrans" cxnId="{17675BF1-FBA9-47B8-A835-9017E20B5F19}">
      <dgm:prSet/>
      <dgm:spPr/>
      <dgm:t>
        <a:bodyPr/>
        <a:lstStyle/>
        <a:p>
          <a:endParaRPr lang="es-PE" sz="1100">
            <a:solidFill>
              <a:schemeClr val="tx1"/>
            </a:solidFill>
            <a:latin typeface="Candara" panose="020E0502030303020204" pitchFamily="34" charset="0"/>
          </a:endParaRPr>
        </a:p>
      </dgm:t>
    </dgm:pt>
    <dgm:pt modelId="{8BE14595-FE9A-4276-B331-766E0000F14E}" type="sibTrans" cxnId="{17675BF1-FBA9-47B8-A835-9017E20B5F19}">
      <dgm:prSet/>
      <dgm:spPr/>
      <dgm:t>
        <a:bodyPr/>
        <a:lstStyle/>
        <a:p>
          <a:endParaRPr lang="es-PE" sz="1100">
            <a:solidFill>
              <a:schemeClr val="tx1"/>
            </a:solidFill>
            <a:latin typeface="Candara" panose="020E0502030303020204" pitchFamily="34" charset="0"/>
          </a:endParaRPr>
        </a:p>
      </dgm:t>
    </dgm:pt>
    <dgm:pt modelId="{3E069FF9-B317-4205-A94B-E0508580C103}">
      <dgm:prSet phldrT="[Texto]" custT="1"/>
      <dgm:spPr/>
      <dgm:t>
        <a:bodyPr/>
        <a:lstStyle/>
        <a:p>
          <a:pPr algn="just"/>
          <a:r>
            <a:rPr lang="es-PE" sz="1400" dirty="0">
              <a:solidFill>
                <a:schemeClr val="tx1"/>
              </a:solidFill>
              <a:latin typeface="VAG Rounded Light SSi" panose="020B0500000000000000" pitchFamily="34" charset="0"/>
            </a:rPr>
            <a:t>Fortalecer el vínculo afectivo madre/padre/cuidado con la hija(o) / niñas(os)</a:t>
          </a:r>
        </a:p>
      </dgm:t>
    </dgm:pt>
    <dgm:pt modelId="{89ADD3BD-41F7-466E-A493-60780FA1AA05}" type="parTrans" cxnId="{6614C358-C21D-4109-9634-933BD5AC42D9}">
      <dgm:prSet/>
      <dgm:spPr/>
      <dgm:t>
        <a:bodyPr/>
        <a:lstStyle/>
        <a:p>
          <a:endParaRPr lang="es-PE" sz="1100">
            <a:solidFill>
              <a:schemeClr val="tx1"/>
            </a:solidFill>
            <a:latin typeface="Candara" panose="020E0502030303020204" pitchFamily="34" charset="0"/>
          </a:endParaRPr>
        </a:p>
      </dgm:t>
    </dgm:pt>
    <dgm:pt modelId="{8FDCF5F1-F724-4CB3-8B05-982E7B3A88C1}" type="sibTrans" cxnId="{6614C358-C21D-4109-9634-933BD5AC42D9}">
      <dgm:prSet/>
      <dgm:spPr/>
      <dgm:t>
        <a:bodyPr/>
        <a:lstStyle/>
        <a:p>
          <a:endParaRPr lang="es-PE" sz="1100">
            <a:solidFill>
              <a:schemeClr val="tx1"/>
            </a:solidFill>
            <a:latin typeface="Candara" panose="020E0502030303020204" pitchFamily="34" charset="0"/>
          </a:endParaRPr>
        </a:p>
      </dgm:t>
    </dgm:pt>
    <dgm:pt modelId="{51DB7203-B8B6-4D65-83B8-55347AD32386}">
      <dgm:prSet phldrT="[Texto]" custT="1"/>
      <dgm:spPr/>
      <dgm:t>
        <a:bodyPr/>
        <a:lstStyle/>
        <a:p>
          <a:pPr algn="just"/>
          <a:r>
            <a:rPr lang="es-PE" sz="1400" dirty="0">
              <a:solidFill>
                <a:schemeClr val="tx1"/>
              </a:solidFill>
              <a:latin typeface="VAG Rounded Light SSi" panose="020B0500000000000000" pitchFamily="34" charset="0"/>
            </a:rPr>
            <a:t>Contribuir en la reducción de la anemia y la DCI de niñas(os) menores de 36 meses de edad en zonas de situación de pobreza y pobreza extrema</a:t>
          </a:r>
        </a:p>
      </dgm:t>
    </dgm:pt>
    <dgm:pt modelId="{49AB28A5-9B8E-4758-93EE-8EEFAAF8BDA6}" type="parTrans" cxnId="{AF098581-8716-4DE6-9D97-FFC5A0FB2C46}">
      <dgm:prSet/>
      <dgm:spPr/>
      <dgm:t>
        <a:bodyPr/>
        <a:lstStyle/>
        <a:p>
          <a:endParaRPr lang="es-PE" sz="1100">
            <a:solidFill>
              <a:schemeClr val="tx1"/>
            </a:solidFill>
            <a:latin typeface="Candara" panose="020E0502030303020204" pitchFamily="34" charset="0"/>
          </a:endParaRPr>
        </a:p>
      </dgm:t>
    </dgm:pt>
    <dgm:pt modelId="{952477FF-8B94-41CD-AAF6-C86C48C56FCF}" type="sibTrans" cxnId="{AF098581-8716-4DE6-9D97-FFC5A0FB2C46}">
      <dgm:prSet/>
      <dgm:spPr/>
      <dgm:t>
        <a:bodyPr/>
        <a:lstStyle/>
        <a:p>
          <a:endParaRPr lang="es-PE" sz="1100">
            <a:solidFill>
              <a:schemeClr val="tx1"/>
            </a:solidFill>
            <a:latin typeface="Candara" panose="020E0502030303020204" pitchFamily="34" charset="0"/>
          </a:endParaRPr>
        </a:p>
      </dgm:t>
    </dgm:pt>
    <dgm:pt modelId="{4983D8F6-6D9B-4BC5-827D-D52E22A400E6}" type="pres">
      <dgm:prSet presAssocID="{2667BC79-8209-4F0E-90F4-5CFA4BD08920}" presName="Name0" presStyleCnt="0">
        <dgm:presLayoutVars>
          <dgm:chMax val="7"/>
          <dgm:chPref val="7"/>
          <dgm:dir/>
        </dgm:presLayoutVars>
      </dgm:prSet>
      <dgm:spPr/>
      <dgm:t>
        <a:bodyPr/>
        <a:lstStyle/>
        <a:p>
          <a:endParaRPr lang="es-CO"/>
        </a:p>
      </dgm:t>
    </dgm:pt>
    <dgm:pt modelId="{9EE00F54-7B80-4957-9C6C-72CCB10A48BC}" type="pres">
      <dgm:prSet presAssocID="{2667BC79-8209-4F0E-90F4-5CFA4BD08920}" presName="Name1" presStyleCnt="0"/>
      <dgm:spPr/>
    </dgm:pt>
    <dgm:pt modelId="{F1940E42-EDD6-4713-B4D6-1B5543EE44D3}" type="pres">
      <dgm:prSet presAssocID="{2667BC79-8209-4F0E-90F4-5CFA4BD08920}" presName="cycle" presStyleCnt="0"/>
      <dgm:spPr/>
    </dgm:pt>
    <dgm:pt modelId="{C5B9338E-549D-4A0B-A164-8A6318B879F1}" type="pres">
      <dgm:prSet presAssocID="{2667BC79-8209-4F0E-90F4-5CFA4BD08920}" presName="srcNode" presStyleLbl="node1" presStyleIdx="0" presStyleCnt="4"/>
      <dgm:spPr/>
    </dgm:pt>
    <dgm:pt modelId="{FB387811-5FDA-4A16-A46E-6F14671D388F}" type="pres">
      <dgm:prSet presAssocID="{2667BC79-8209-4F0E-90F4-5CFA4BD08920}" presName="conn" presStyleLbl="parChTrans1D2" presStyleIdx="0" presStyleCnt="1"/>
      <dgm:spPr/>
      <dgm:t>
        <a:bodyPr/>
        <a:lstStyle/>
        <a:p>
          <a:endParaRPr lang="es-CO"/>
        </a:p>
      </dgm:t>
    </dgm:pt>
    <dgm:pt modelId="{89B2B37E-945F-4F10-8B90-98BF7909D236}" type="pres">
      <dgm:prSet presAssocID="{2667BC79-8209-4F0E-90F4-5CFA4BD08920}" presName="extraNode" presStyleLbl="node1" presStyleIdx="0" presStyleCnt="4"/>
      <dgm:spPr/>
    </dgm:pt>
    <dgm:pt modelId="{F3DA2111-5A74-43EE-9FF6-D1A0FED36D54}" type="pres">
      <dgm:prSet presAssocID="{2667BC79-8209-4F0E-90F4-5CFA4BD08920}" presName="dstNode" presStyleLbl="node1" presStyleIdx="0" presStyleCnt="4"/>
      <dgm:spPr/>
    </dgm:pt>
    <dgm:pt modelId="{7D5BC6B8-8919-415A-92FD-FB733E5FB821}" type="pres">
      <dgm:prSet presAssocID="{C790E93D-3700-403A-B7DB-6EC991F9CA48}" presName="text_1" presStyleLbl="node1" presStyleIdx="0" presStyleCnt="4" custScaleY="130810">
        <dgm:presLayoutVars>
          <dgm:bulletEnabled val="1"/>
        </dgm:presLayoutVars>
      </dgm:prSet>
      <dgm:spPr/>
      <dgm:t>
        <a:bodyPr/>
        <a:lstStyle/>
        <a:p>
          <a:endParaRPr lang="es-CO"/>
        </a:p>
      </dgm:t>
    </dgm:pt>
    <dgm:pt modelId="{0A21FBB3-9D6B-4176-AAF7-244D81A8DB15}" type="pres">
      <dgm:prSet presAssocID="{C790E93D-3700-403A-B7DB-6EC991F9CA48}" presName="accent_1" presStyleCnt="0"/>
      <dgm:spPr/>
    </dgm:pt>
    <dgm:pt modelId="{61E1D7D0-7D99-4293-824B-F5A188330B54}" type="pres">
      <dgm:prSet presAssocID="{C790E93D-3700-403A-B7DB-6EC991F9CA48}" presName="accentRepeatNode" presStyleLbl="solidFgAcc1" presStyleIdx="0" presStyleCnt="4"/>
      <dgm:spPr>
        <a:blipFill rotWithShape="0">
          <a:blip xmlns:r="http://schemas.openxmlformats.org/officeDocument/2006/relationships" r:embed="rId1"/>
          <a:stretch>
            <a:fillRect/>
          </a:stretch>
        </a:blipFill>
      </dgm:spPr>
    </dgm:pt>
    <dgm:pt modelId="{A2148975-7A2B-4367-8652-37D296542B3D}" type="pres">
      <dgm:prSet presAssocID="{E0465FAB-F267-4C97-AE58-B5042EEEDBAB}" presName="text_2" presStyleLbl="node1" presStyleIdx="1" presStyleCnt="4" custScaleY="132491">
        <dgm:presLayoutVars>
          <dgm:bulletEnabled val="1"/>
        </dgm:presLayoutVars>
      </dgm:prSet>
      <dgm:spPr/>
      <dgm:t>
        <a:bodyPr/>
        <a:lstStyle/>
        <a:p>
          <a:endParaRPr lang="es-CO"/>
        </a:p>
      </dgm:t>
    </dgm:pt>
    <dgm:pt modelId="{F8740F71-F94B-4672-BCAA-E503F2374C76}" type="pres">
      <dgm:prSet presAssocID="{E0465FAB-F267-4C97-AE58-B5042EEEDBAB}" presName="accent_2" presStyleCnt="0"/>
      <dgm:spPr/>
    </dgm:pt>
    <dgm:pt modelId="{E383F6C8-99B2-4544-846A-53CA4F47FB29}" type="pres">
      <dgm:prSet presAssocID="{E0465FAB-F267-4C97-AE58-B5042EEEDBAB}" presName="accentRepeatNode" presStyleLbl="solidFgAcc1" presStyleIdx="1" presStyleCnt="4"/>
      <dgm:spPr>
        <a:blipFill rotWithShape="0">
          <a:blip xmlns:r="http://schemas.openxmlformats.org/officeDocument/2006/relationships" r:embed="rId2"/>
          <a:stretch>
            <a:fillRect/>
          </a:stretch>
        </a:blipFill>
      </dgm:spPr>
    </dgm:pt>
    <dgm:pt modelId="{36F30D83-CBA8-4D7C-A7B2-01C4014753E3}" type="pres">
      <dgm:prSet presAssocID="{3E069FF9-B317-4205-A94B-E0508580C103}" presName="text_3" presStyleLbl="node1" presStyleIdx="2" presStyleCnt="4">
        <dgm:presLayoutVars>
          <dgm:bulletEnabled val="1"/>
        </dgm:presLayoutVars>
      </dgm:prSet>
      <dgm:spPr/>
      <dgm:t>
        <a:bodyPr/>
        <a:lstStyle/>
        <a:p>
          <a:endParaRPr lang="es-CO"/>
        </a:p>
      </dgm:t>
    </dgm:pt>
    <dgm:pt modelId="{E9120D23-3F5E-4AA7-BD6A-E59E91AFFD7E}" type="pres">
      <dgm:prSet presAssocID="{3E069FF9-B317-4205-A94B-E0508580C103}" presName="accent_3" presStyleCnt="0"/>
      <dgm:spPr/>
    </dgm:pt>
    <dgm:pt modelId="{F4E9F73E-A67C-498E-9BF9-F52BDDA64838}" type="pres">
      <dgm:prSet presAssocID="{3E069FF9-B317-4205-A94B-E0508580C103}" presName="accentRepeatNode" presStyleLbl="solidFgAcc1" presStyleIdx="2" presStyleCnt="4"/>
      <dgm:spPr>
        <a:blipFill rotWithShape="0">
          <a:blip xmlns:r="http://schemas.openxmlformats.org/officeDocument/2006/relationships" r:embed="rId3"/>
          <a:stretch>
            <a:fillRect/>
          </a:stretch>
        </a:blipFill>
      </dgm:spPr>
    </dgm:pt>
    <dgm:pt modelId="{C92FF5FB-701F-4F79-A1D4-C1E635815EFB}" type="pres">
      <dgm:prSet presAssocID="{51DB7203-B8B6-4D65-83B8-55347AD32386}" presName="text_4" presStyleLbl="node1" presStyleIdx="3" presStyleCnt="4">
        <dgm:presLayoutVars>
          <dgm:bulletEnabled val="1"/>
        </dgm:presLayoutVars>
      </dgm:prSet>
      <dgm:spPr/>
      <dgm:t>
        <a:bodyPr/>
        <a:lstStyle/>
        <a:p>
          <a:endParaRPr lang="es-CO"/>
        </a:p>
      </dgm:t>
    </dgm:pt>
    <dgm:pt modelId="{B37783D6-9CD1-49FD-83B5-BF645E325DCB}" type="pres">
      <dgm:prSet presAssocID="{51DB7203-B8B6-4D65-83B8-55347AD32386}" presName="accent_4" presStyleCnt="0"/>
      <dgm:spPr/>
    </dgm:pt>
    <dgm:pt modelId="{162C2827-910F-4059-B42F-BBDE6B4B1E3B}" type="pres">
      <dgm:prSet presAssocID="{51DB7203-B8B6-4D65-83B8-55347AD32386}" presName="accentRepeatNode" presStyleLbl="solidFgAcc1" presStyleIdx="3" presStyleCnt="4" custLinFactNeighborX="-3889"/>
      <dgm:spPr>
        <a:blipFill rotWithShape="0">
          <a:blip xmlns:r="http://schemas.openxmlformats.org/officeDocument/2006/relationships" r:embed="rId4"/>
          <a:stretch>
            <a:fillRect/>
          </a:stretch>
        </a:blipFill>
      </dgm:spPr>
    </dgm:pt>
  </dgm:ptLst>
  <dgm:cxnLst>
    <dgm:cxn modelId="{AF098581-8716-4DE6-9D97-FFC5A0FB2C46}" srcId="{2667BC79-8209-4F0E-90F4-5CFA4BD08920}" destId="{51DB7203-B8B6-4D65-83B8-55347AD32386}" srcOrd="3" destOrd="0" parTransId="{49AB28A5-9B8E-4758-93EE-8EEFAAF8BDA6}" sibTransId="{952477FF-8B94-41CD-AAF6-C86C48C56FCF}"/>
    <dgm:cxn modelId="{53871328-0926-495C-987F-A73673879A1C}" type="presOf" srcId="{E6302497-AF40-4525-9B6F-20C4429FB656}" destId="{FB387811-5FDA-4A16-A46E-6F14671D388F}" srcOrd="0" destOrd="0" presId="urn:microsoft.com/office/officeart/2008/layout/VerticalCurvedList"/>
    <dgm:cxn modelId="{DCA27113-B2DC-4E90-B0E1-39DB7BA3177A}" srcId="{2667BC79-8209-4F0E-90F4-5CFA4BD08920}" destId="{C790E93D-3700-403A-B7DB-6EC991F9CA48}" srcOrd="0" destOrd="0" parTransId="{0D2AD7B5-762B-4719-A56D-AFFE58CC0B9D}" sibTransId="{E6302497-AF40-4525-9B6F-20C4429FB656}"/>
    <dgm:cxn modelId="{A615A052-5FE7-4460-BEA6-21E1D27E71D0}" type="presOf" srcId="{51DB7203-B8B6-4D65-83B8-55347AD32386}" destId="{C92FF5FB-701F-4F79-A1D4-C1E635815EFB}" srcOrd="0" destOrd="0" presId="urn:microsoft.com/office/officeart/2008/layout/VerticalCurvedList"/>
    <dgm:cxn modelId="{5B4680AB-8476-4277-A16C-C505AE834769}" type="presOf" srcId="{3E069FF9-B317-4205-A94B-E0508580C103}" destId="{36F30D83-CBA8-4D7C-A7B2-01C4014753E3}" srcOrd="0" destOrd="0" presId="urn:microsoft.com/office/officeart/2008/layout/VerticalCurvedList"/>
    <dgm:cxn modelId="{AA212E0E-9F2A-436E-B92E-874B2A3DD577}" type="presOf" srcId="{E0465FAB-F267-4C97-AE58-B5042EEEDBAB}" destId="{A2148975-7A2B-4367-8652-37D296542B3D}" srcOrd="0" destOrd="0" presId="urn:microsoft.com/office/officeart/2008/layout/VerticalCurvedList"/>
    <dgm:cxn modelId="{17675BF1-FBA9-47B8-A835-9017E20B5F19}" srcId="{2667BC79-8209-4F0E-90F4-5CFA4BD08920}" destId="{E0465FAB-F267-4C97-AE58-B5042EEEDBAB}" srcOrd="1" destOrd="0" parTransId="{2EDD2FB9-3D12-4B30-B6FC-4370FCACC6C3}" sibTransId="{8BE14595-FE9A-4276-B331-766E0000F14E}"/>
    <dgm:cxn modelId="{8B64D637-7C47-4DC7-BB55-0F78FFC43D22}" type="presOf" srcId="{2667BC79-8209-4F0E-90F4-5CFA4BD08920}" destId="{4983D8F6-6D9B-4BC5-827D-D52E22A400E6}" srcOrd="0" destOrd="0" presId="urn:microsoft.com/office/officeart/2008/layout/VerticalCurvedList"/>
    <dgm:cxn modelId="{6614C358-C21D-4109-9634-933BD5AC42D9}" srcId="{2667BC79-8209-4F0E-90F4-5CFA4BD08920}" destId="{3E069FF9-B317-4205-A94B-E0508580C103}" srcOrd="2" destOrd="0" parTransId="{89ADD3BD-41F7-466E-A493-60780FA1AA05}" sibTransId="{8FDCF5F1-F724-4CB3-8B05-982E7B3A88C1}"/>
    <dgm:cxn modelId="{B28EB3DF-3FF4-4A64-87ED-76DEB2C1DEBB}" type="presOf" srcId="{C790E93D-3700-403A-B7DB-6EC991F9CA48}" destId="{7D5BC6B8-8919-415A-92FD-FB733E5FB821}" srcOrd="0" destOrd="0" presId="urn:microsoft.com/office/officeart/2008/layout/VerticalCurvedList"/>
    <dgm:cxn modelId="{E508228C-F75B-4EFB-8BE4-6B4316C8A28C}" type="presParOf" srcId="{4983D8F6-6D9B-4BC5-827D-D52E22A400E6}" destId="{9EE00F54-7B80-4957-9C6C-72CCB10A48BC}" srcOrd="0" destOrd="0" presId="urn:microsoft.com/office/officeart/2008/layout/VerticalCurvedList"/>
    <dgm:cxn modelId="{E9CD20E9-88E5-494D-AF15-AE954098AED8}" type="presParOf" srcId="{9EE00F54-7B80-4957-9C6C-72CCB10A48BC}" destId="{F1940E42-EDD6-4713-B4D6-1B5543EE44D3}" srcOrd="0" destOrd="0" presId="urn:microsoft.com/office/officeart/2008/layout/VerticalCurvedList"/>
    <dgm:cxn modelId="{EBB3A01D-E9F3-4C9A-93A1-C9F5F942AB10}" type="presParOf" srcId="{F1940E42-EDD6-4713-B4D6-1B5543EE44D3}" destId="{C5B9338E-549D-4A0B-A164-8A6318B879F1}" srcOrd="0" destOrd="0" presId="urn:microsoft.com/office/officeart/2008/layout/VerticalCurvedList"/>
    <dgm:cxn modelId="{AE4C7902-4694-4657-B9C7-1A58ED860F16}" type="presParOf" srcId="{F1940E42-EDD6-4713-B4D6-1B5543EE44D3}" destId="{FB387811-5FDA-4A16-A46E-6F14671D388F}" srcOrd="1" destOrd="0" presId="urn:microsoft.com/office/officeart/2008/layout/VerticalCurvedList"/>
    <dgm:cxn modelId="{9803FA73-0892-4C34-93F3-E0347699CE1A}" type="presParOf" srcId="{F1940E42-EDD6-4713-B4D6-1B5543EE44D3}" destId="{89B2B37E-945F-4F10-8B90-98BF7909D236}" srcOrd="2" destOrd="0" presId="urn:microsoft.com/office/officeart/2008/layout/VerticalCurvedList"/>
    <dgm:cxn modelId="{82D9842A-0743-4E4E-B411-25861531DFC1}" type="presParOf" srcId="{F1940E42-EDD6-4713-B4D6-1B5543EE44D3}" destId="{F3DA2111-5A74-43EE-9FF6-D1A0FED36D54}" srcOrd="3" destOrd="0" presId="urn:microsoft.com/office/officeart/2008/layout/VerticalCurvedList"/>
    <dgm:cxn modelId="{D5DB209D-07AA-42BF-B500-7CBC360F0943}" type="presParOf" srcId="{9EE00F54-7B80-4957-9C6C-72CCB10A48BC}" destId="{7D5BC6B8-8919-415A-92FD-FB733E5FB821}" srcOrd="1" destOrd="0" presId="urn:microsoft.com/office/officeart/2008/layout/VerticalCurvedList"/>
    <dgm:cxn modelId="{A763063B-2D61-4417-9674-071AE39CE862}" type="presParOf" srcId="{9EE00F54-7B80-4957-9C6C-72CCB10A48BC}" destId="{0A21FBB3-9D6B-4176-AAF7-244D81A8DB15}" srcOrd="2" destOrd="0" presId="urn:microsoft.com/office/officeart/2008/layout/VerticalCurvedList"/>
    <dgm:cxn modelId="{692FFFDF-DC94-4AE0-A33D-E6C3AE422E2E}" type="presParOf" srcId="{0A21FBB3-9D6B-4176-AAF7-244D81A8DB15}" destId="{61E1D7D0-7D99-4293-824B-F5A188330B54}" srcOrd="0" destOrd="0" presId="urn:microsoft.com/office/officeart/2008/layout/VerticalCurvedList"/>
    <dgm:cxn modelId="{A3B00FB8-892F-4BBE-BD1C-722D32433E9B}" type="presParOf" srcId="{9EE00F54-7B80-4957-9C6C-72CCB10A48BC}" destId="{A2148975-7A2B-4367-8652-37D296542B3D}" srcOrd="3" destOrd="0" presId="urn:microsoft.com/office/officeart/2008/layout/VerticalCurvedList"/>
    <dgm:cxn modelId="{F0B6A8FA-5532-4EC9-A80D-AE1FFE622B65}" type="presParOf" srcId="{9EE00F54-7B80-4957-9C6C-72CCB10A48BC}" destId="{F8740F71-F94B-4672-BCAA-E503F2374C76}" srcOrd="4" destOrd="0" presId="urn:microsoft.com/office/officeart/2008/layout/VerticalCurvedList"/>
    <dgm:cxn modelId="{7A444F3B-D0F4-4F16-818A-342EF8E88588}" type="presParOf" srcId="{F8740F71-F94B-4672-BCAA-E503F2374C76}" destId="{E383F6C8-99B2-4544-846A-53CA4F47FB29}" srcOrd="0" destOrd="0" presId="urn:microsoft.com/office/officeart/2008/layout/VerticalCurvedList"/>
    <dgm:cxn modelId="{875814E8-7834-413A-BE68-635A3C04A005}" type="presParOf" srcId="{9EE00F54-7B80-4957-9C6C-72CCB10A48BC}" destId="{36F30D83-CBA8-4D7C-A7B2-01C4014753E3}" srcOrd="5" destOrd="0" presId="urn:microsoft.com/office/officeart/2008/layout/VerticalCurvedList"/>
    <dgm:cxn modelId="{1D34D5A8-5B3F-44D6-9BC9-327FF68879BE}" type="presParOf" srcId="{9EE00F54-7B80-4957-9C6C-72CCB10A48BC}" destId="{E9120D23-3F5E-4AA7-BD6A-E59E91AFFD7E}" srcOrd="6" destOrd="0" presId="urn:microsoft.com/office/officeart/2008/layout/VerticalCurvedList"/>
    <dgm:cxn modelId="{BC3DB6FD-79A0-4BB8-AD45-B9C5E8250CDE}" type="presParOf" srcId="{E9120D23-3F5E-4AA7-BD6A-E59E91AFFD7E}" destId="{F4E9F73E-A67C-498E-9BF9-F52BDDA64838}" srcOrd="0" destOrd="0" presId="urn:microsoft.com/office/officeart/2008/layout/VerticalCurvedList"/>
    <dgm:cxn modelId="{F8FFEC63-C39D-4E2F-8525-0BA8116B60BB}" type="presParOf" srcId="{9EE00F54-7B80-4957-9C6C-72CCB10A48BC}" destId="{C92FF5FB-701F-4F79-A1D4-C1E635815EFB}" srcOrd="7" destOrd="0" presId="urn:microsoft.com/office/officeart/2008/layout/VerticalCurvedList"/>
    <dgm:cxn modelId="{FDDF2458-D94D-48E9-93C5-04823C85BF79}" type="presParOf" srcId="{9EE00F54-7B80-4957-9C6C-72CCB10A48BC}" destId="{B37783D6-9CD1-49FD-83B5-BF645E325DCB}" srcOrd="8" destOrd="0" presId="urn:microsoft.com/office/officeart/2008/layout/VerticalCurvedList"/>
    <dgm:cxn modelId="{B77DBA1A-872E-4D54-B7C2-5B078D3ACA49}" type="presParOf" srcId="{B37783D6-9CD1-49FD-83B5-BF645E325DCB}" destId="{162C2827-910F-4059-B42F-BBDE6B4B1E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B6431-8DE8-4E4C-918A-E7D696C59D1C}">
      <dsp:nvSpPr>
        <dsp:cNvPr id="0" name=""/>
        <dsp:cNvSpPr/>
      </dsp:nvSpPr>
      <dsp:spPr>
        <a:xfrm>
          <a:off x="1659" y="0"/>
          <a:ext cx="1697662" cy="25453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b="1" kern="1200" dirty="0">
              <a:latin typeface="Candara" panose="020E0502030303020204" pitchFamily="34" charset="0"/>
            </a:rPr>
            <a:t>Paquete 3 </a:t>
          </a:r>
        </a:p>
        <a:p>
          <a:pPr lvl="0" algn="ctr" defTabSz="933450">
            <a:lnSpc>
              <a:spcPct val="90000"/>
            </a:lnSpc>
            <a:spcBef>
              <a:spcPct val="0"/>
            </a:spcBef>
            <a:spcAft>
              <a:spcPct val="35000"/>
            </a:spcAft>
          </a:pPr>
          <a:r>
            <a:rPr lang="es-PE" sz="1600" kern="1200" dirty="0">
              <a:latin typeface="Calibri  "/>
            </a:rPr>
            <a:t>Entre 3 y 5 años</a:t>
          </a:r>
          <a:endParaRPr lang="es-ES_tradnl" sz="1600" kern="1200" dirty="0">
            <a:latin typeface="Calibri  "/>
          </a:endParaRPr>
        </a:p>
      </dsp:txBody>
      <dsp:txXfrm>
        <a:off x="1659" y="0"/>
        <a:ext cx="1697662" cy="763592"/>
      </dsp:txXfrm>
    </dsp:sp>
    <dsp:sp modelId="{07249A15-2858-4A49-B9AA-91432B266319}">
      <dsp:nvSpPr>
        <dsp:cNvPr id="0" name=""/>
        <dsp:cNvSpPr/>
      </dsp:nvSpPr>
      <dsp:spPr>
        <a:xfrm>
          <a:off x="262704" y="904923"/>
          <a:ext cx="1200369" cy="1468903"/>
        </a:xfrm>
        <a:prstGeom prst="roundRect">
          <a:avLst>
            <a:gd name="adj" fmla="val 10000"/>
          </a:avLst>
        </a:prstGeom>
        <a:solidFill>
          <a:srgbClr val="E51A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PE" sz="1800" kern="1200" dirty="0">
              <a:latin typeface="Candara" panose="020E0502030303020204" pitchFamily="34" charset="0"/>
            </a:rPr>
            <a:t>Educación inicial</a:t>
          </a:r>
        </a:p>
      </dsp:txBody>
      <dsp:txXfrm>
        <a:off x="297862" y="940081"/>
        <a:ext cx="1130053" cy="1398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5D8E3-33C2-4CB9-89DF-AB09C2321F1B}">
      <dsp:nvSpPr>
        <dsp:cNvPr id="0" name=""/>
        <dsp:cNvSpPr/>
      </dsp:nvSpPr>
      <dsp:spPr>
        <a:xfrm>
          <a:off x="0" y="0"/>
          <a:ext cx="1801308" cy="2639284"/>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a:latin typeface="Candara" panose="020E0502030303020204" pitchFamily="34" charset="0"/>
            </a:rPr>
            <a:t>Intervenciones sectoriales</a:t>
          </a:r>
        </a:p>
      </dsp:txBody>
      <dsp:txXfrm>
        <a:off x="0" y="0"/>
        <a:ext cx="1801308" cy="791785"/>
      </dsp:txXfrm>
    </dsp:sp>
    <dsp:sp modelId="{4DC2E0BC-2BAF-4C04-87CD-34E278E7EEDF}">
      <dsp:nvSpPr>
        <dsp:cNvPr id="0" name=""/>
        <dsp:cNvSpPr/>
      </dsp:nvSpPr>
      <dsp:spPr>
        <a:xfrm>
          <a:off x="180130" y="792284"/>
          <a:ext cx="1441046" cy="3053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PE" sz="800" kern="1200" dirty="0">
              <a:latin typeface="Candara" panose="020E0502030303020204" pitchFamily="34" charset="0"/>
            </a:rPr>
            <a:t>CRED: 50.8%</a:t>
          </a:r>
        </a:p>
      </dsp:txBody>
      <dsp:txXfrm>
        <a:off x="189073" y="801227"/>
        <a:ext cx="1423160" cy="287442"/>
      </dsp:txXfrm>
    </dsp:sp>
    <dsp:sp modelId="{DFCF8111-3F09-4D21-9AF4-7A8E3D924B2C}">
      <dsp:nvSpPr>
        <dsp:cNvPr id="0" name=""/>
        <dsp:cNvSpPr/>
      </dsp:nvSpPr>
      <dsp:spPr>
        <a:xfrm>
          <a:off x="180130" y="1144586"/>
          <a:ext cx="1441046" cy="3053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PE" sz="800" kern="1200" dirty="0">
              <a:latin typeface="Candara" panose="020E0502030303020204" pitchFamily="34" charset="0"/>
            </a:rPr>
            <a:t>Suplemento de hierro (6 a 36 meses): 19.6% </a:t>
          </a:r>
        </a:p>
      </dsp:txBody>
      <dsp:txXfrm>
        <a:off x="189073" y="1153529"/>
        <a:ext cx="1423160" cy="287442"/>
      </dsp:txXfrm>
    </dsp:sp>
    <dsp:sp modelId="{C7C4A22B-B469-4677-97B4-262A3FFE75E0}">
      <dsp:nvSpPr>
        <dsp:cNvPr id="0" name=""/>
        <dsp:cNvSpPr/>
      </dsp:nvSpPr>
      <dsp:spPr>
        <a:xfrm>
          <a:off x="180130" y="1496888"/>
          <a:ext cx="1441046" cy="3053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PE" sz="800" kern="1200" dirty="0">
              <a:latin typeface="Candara" panose="020E0502030303020204" pitchFamily="34" charset="0"/>
            </a:rPr>
            <a:t>Rotavirus y neumococo(&lt;12 meses): 72.9%</a:t>
          </a:r>
        </a:p>
      </dsp:txBody>
      <dsp:txXfrm>
        <a:off x="189073" y="1505831"/>
        <a:ext cx="1423160" cy="287442"/>
      </dsp:txXfrm>
    </dsp:sp>
    <dsp:sp modelId="{8C8EEFC3-7A28-4B7A-B06F-2FD2AB61E4F1}">
      <dsp:nvSpPr>
        <dsp:cNvPr id="0" name=""/>
        <dsp:cNvSpPr/>
      </dsp:nvSpPr>
      <dsp:spPr>
        <a:xfrm>
          <a:off x="180130" y="1849190"/>
          <a:ext cx="1441046" cy="3053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PE" sz="800" kern="1200" dirty="0">
              <a:latin typeface="Candara" panose="020E0502030303020204" pitchFamily="34" charset="0"/>
            </a:rPr>
            <a:t>Cobertura neta de educación inicial (3-5 años): 74.6%</a:t>
          </a:r>
        </a:p>
      </dsp:txBody>
      <dsp:txXfrm>
        <a:off x="189073" y="1858133"/>
        <a:ext cx="1423160" cy="287442"/>
      </dsp:txXfrm>
    </dsp:sp>
    <dsp:sp modelId="{AA51B648-473E-4075-9232-54EE22B598D3}">
      <dsp:nvSpPr>
        <dsp:cNvPr id="0" name=""/>
        <dsp:cNvSpPr/>
      </dsp:nvSpPr>
      <dsp:spPr>
        <a:xfrm>
          <a:off x="180130" y="2201492"/>
          <a:ext cx="1441046" cy="30532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PE" sz="800" kern="1200" dirty="0">
              <a:latin typeface="Candara" panose="020E0502030303020204" pitchFamily="34" charset="0"/>
            </a:rPr>
            <a:t>Cobertura de agua potable en la vivienda: 67%</a:t>
          </a:r>
        </a:p>
      </dsp:txBody>
      <dsp:txXfrm>
        <a:off x="189073" y="2210435"/>
        <a:ext cx="1423160" cy="287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87811-5FDA-4A16-A46E-6F14671D388F}">
      <dsp:nvSpPr>
        <dsp:cNvPr id="0" name=""/>
        <dsp:cNvSpPr/>
      </dsp:nvSpPr>
      <dsp:spPr>
        <a:xfrm>
          <a:off x="-3914973" y="-601126"/>
          <a:ext cx="4665782" cy="4665782"/>
        </a:xfrm>
        <a:prstGeom prst="blockArc">
          <a:avLst>
            <a:gd name="adj1" fmla="val 18900000"/>
            <a:gd name="adj2" fmla="val 2700000"/>
            <a:gd name="adj3" fmla="val 46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C6B8-8919-415A-92FD-FB733E5FB821}">
      <dsp:nvSpPr>
        <dsp:cNvPr id="0" name=""/>
        <dsp:cNvSpPr/>
      </dsp:nvSpPr>
      <dsp:spPr>
        <a:xfrm>
          <a:off x="393472" y="184193"/>
          <a:ext cx="5742980" cy="69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933" tIns="35560" rIns="35560" bIns="35560" numCol="1" spcCol="1270" anchor="ctr" anchorCtr="0">
          <a:noAutofit/>
        </a:bodyPr>
        <a:lstStyle/>
        <a:p>
          <a:pPr lvl="0" algn="just" defTabSz="622300">
            <a:lnSpc>
              <a:spcPct val="90000"/>
            </a:lnSpc>
            <a:spcBef>
              <a:spcPct val="0"/>
            </a:spcBef>
            <a:spcAft>
              <a:spcPct val="35000"/>
            </a:spcAft>
          </a:pPr>
          <a:r>
            <a:rPr lang="es-PE" sz="1400" kern="1200" dirty="0">
              <a:solidFill>
                <a:schemeClr val="tx1"/>
              </a:solidFill>
              <a:latin typeface="VAG Rounded Light SSi" panose="020B0500000000000000" pitchFamily="34" charset="0"/>
            </a:rPr>
            <a:t>Potenciar el desarrollo cognitivo, social, físico y emocional de niñas y niños menores de 36 meses de edad en zonas de situación de pobreza y pobreza extrema</a:t>
          </a:r>
          <a:endParaRPr lang="es-PE" sz="1400" b="0" kern="1200" dirty="0">
            <a:solidFill>
              <a:schemeClr val="tx1"/>
            </a:solidFill>
            <a:latin typeface="VAG Rounded Light SSi" panose="020B0500000000000000" pitchFamily="34" charset="0"/>
          </a:endParaRPr>
        </a:p>
      </dsp:txBody>
      <dsp:txXfrm>
        <a:off x="393472" y="184193"/>
        <a:ext cx="5742980" cy="696994"/>
      </dsp:txXfrm>
    </dsp:sp>
    <dsp:sp modelId="{61E1D7D0-7D99-4293-824B-F5A188330B54}">
      <dsp:nvSpPr>
        <dsp:cNvPr id="0" name=""/>
        <dsp:cNvSpPr/>
      </dsp:nvSpPr>
      <dsp:spPr>
        <a:xfrm>
          <a:off x="60454" y="199672"/>
          <a:ext cx="666036" cy="666036"/>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48975-7A2B-4367-8652-37D296542B3D}">
      <dsp:nvSpPr>
        <dsp:cNvPr id="0" name=""/>
        <dsp:cNvSpPr/>
      </dsp:nvSpPr>
      <dsp:spPr>
        <a:xfrm>
          <a:off x="698955" y="979097"/>
          <a:ext cx="5437497" cy="70595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933" tIns="35560" rIns="35560" bIns="35560" numCol="1" spcCol="1270" anchor="ctr" anchorCtr="0">
          <a:noAutofit/>
        </a:bodyPr>
        <a:lstStyle/>
        <a:p>
          <a:pPr lvl="0" algn="just" defTabSz="622300">
            <a:lnSpc>
              <a:spcPct val="90000"/>
            </a:lnSpc>
            <a:spcBef>
              <a:spcPct val="0"/>
            </a:spcBef>
            <a:spcAft>
              <a:spcPct val="35000"/>
            </a:spcAft>
          </a:pPr>
          <a:r>
            <a:rPr lang="es-PE" sz="1400" kern="1200" dirty="0">
              <a:solidFill>
                <a:schemeClr val="tx1"/>
              </a:solidFill>
              <a:latin typeface="VAG Rounded Light SSi" panose="020B0500000000000000" pitchFamily="34" charset="0"/>
            </a:rPr>
            <a:t>Mejorar los conocimientos y prácticas de la familia para el cuidado y aprendizaje de sus niñas y niños menores de 36 meses de edad</a:t>
          </a:r>
        </a:p>
      </dsp:txBody>
      <dsp:txXfrm>
        <a:off x="698955" y="979097"/>
        <a:ext cx="5437497" cy="705950"/>
      </dsp:txXfrm>
    </dsp:sp>
    <dsp:sp modelId="{E383F6C8-99B2-4544-846A-53CA4F47FB29}">
      <dsp:nvSpPr>
        <dsp:cNvPr id="0" name=""/>
        <dsp:cNvSpPr/>
      </dsp:nvSpPr>
      <dsp:spPr>
        <a:xfrm>
          <a:off x="365937" y="999054"/>
          <a:ext cx="666036" cy="666036"/>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30D83-CBA8-4D7C-A7B2-01C4014753E3}">
      <dsp:nvSpPr>
        <dsp:cNvPr id="0" name=""/>
        <dsp:cNvSpPr/>
      </dsp:nvSpPr>
      <dsp:spPr>
        <a:xfrm>
          <a:off x="698955" y="1865041"/>
          <a:ext cx="5437497" cy="53282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933" tIns="35560" rIns="35560" bIns="35560" numCol="1" spcCol="1270" anchor="ctr" anchorCtr="0">
          <a:noAutofit/>
        </a:bodyPr>
        <a:lstStyle/>
        <a:p>
          <a:pPr lvl="0" algn="just" defTabSz="622300">
            <a:lnSpc>
              <a:spcPct val="90000"/>
            </a:lnSpc>
            <a:spcBef>
              <a:spcPct val="0"/>
            </a:spcBef>
            <a:spcAft>
              <a:spcPct val="35000"/>
            </a:spcAft>
          </a:pPr>
          <a:r>
            <a:rPr lang="es-PE" sz="1400" kern="1200" dirty="0">
              <a:solidFill>
                <a:schemeClr val="tx1"/>
              </a:solidFill>
              <a:latin typeface="VAG Rounded Light SSi" panose="020B0500000000000000" pitchFamily="34" charset="0"/>
            </a:rPr>
            <a:t>Fortalecer el vínculo afectivo madre/padre/cuidado con la hija(o) / niñas(os)</a:t>
          </a:r>
        </a:p>
      </dsp:txBody>
      <dsp:txXfrm>
        <a:off x="698955" y="1865041"/>
        <a:ext cx="5437497" cy="532829"/>
      </dsp:txXfrm>
    </dsp:sp>
    <dsp:sp modelId="{F4E9F73E-A67C-498E-9BF9-F52BDDA64838}">
      <dsp:nvSpPr>
        <dsp:cNvPr id="0" name=""/>
        <dsp:cNvSpPr/>
      </dsp:nvSpPr>
      <dsp:spPr>
        <a:xfrm>
          <a:off x="365937" y="1798437"/>
          <a:ext cx="666036" cy="666036"/>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FF5FB-701F-4F79-A1D4-C1E635815EFB}">
      <dsp:nvSpPr>
        <dsp:cNvPr id="0" name=""/>
        <dsp:cNvSpPr/>
      </dsp:nvSpPr>
      <dsp:spPr>
        <a:xfrm>
          <a:off x="393472" y="2664423"/>
          <a:ext cx="5742980" cy="53282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933" tIns="35560" rIns="35560" bIns="35560" numCol="1" spcCol="1270" anchor="ctr" anchorCtr="0">
          <a:noAutofit/>
        </a:bodyPr>
        <a:lstStyle/>
        <a:p>
          <a:pPr lvl="0" algn="just" defTabSz="622300">
            <a:lnSpc>
              <a:spcPct val="90000"/>
            </a:lnSpc>
            <a:spcBef>
              <a:spcPct val="0"/>
            </a:spcBef>
            <a:spcAft>
              <a:spcPct val="35000"/>
            </a:spcAft>
          </a:pPr>
          <a:r>
            <a:rPr lang="es-PE" sz="1400" kern="1200" dirty="0">
              <a:solidFill>
                <a:schemeClr val="tx1"/>
              </a:solidFill>
              <a:latin typeface="VAG Rounded Light SSi" panose="020B0500000000000000" pitchFamily="34" charset="0"/>
            </a:rPr>
            <a:t>Contribuir en la reducción de la anemia y la DCI de niñas(os) menores de 36 meses de edad en zonas de situación de pobreza y pobreza extrema</a:t>
          </a:r>
        </a:p>
      </dsp:txBody>
      <dsp:txXfrm>
        <a:off x="393472" y="2664423"/>
        <a:ext cx="5742980" cy="532829"/>
      </dsp:txXfrm>
    </dsp:sp>
    <dsp:sp modelId="{162C2827-910F-4059-B42F-BBDE6B4B1E3B}">
      <dsp:nvSpPr>
        <dsp:cNvPr id="0" name=""/>
        <dsp:cNvSpPr/>
      </dsp:nvSpPr>
      <dsp:spPr>
        <a:xfrm>
          <a:off x="34552" y="2597819"/>
          <a:ext cx="666036" cy="666036"/>
        </a:xfrm>
        <a:prstGeom prst="ellips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0.28977</cdr:x>
      <cdr:y>0.54494</cdr:y>
    </cdr:from>
    <cdr:to>
      <cdr:x>0.88832</cdr:x>
      <cdr:y>0.73933</cdr:y>
    </cdr:to>
    <cdr:cxnSp macro="">
      <cdr:nvCxnSpPr>
        <cdr:cNvPr id="4" name="Conector recto 3">
          <a:extLst xmlns:a="http://schemas.openxmlformats.org/drawingml/2006/main">
            <a:ext uri="{FF2B5EF4-FFF2-40B4-BE49-F238E27FC236}">
              <a16:creationId xmlns="" xmlns:a16="http://schemas.microsoft.com/office/drawing/2014/main" id="{6C458CDE-E939-44C1-B08B-6667C0B7B44E}"/>
            </a:ext>
          </a:extLst>
        </cdr:cNvPr>
        <cdr:cNvCxnSpPr/>
      </cdr:nvCxnSpPr>
      <cdr:spPr>
        <a:xfrm xmlns:a="http://schemas.openxmlformats.org/drawingml/2006/main" flipH="1" flipV="1">
          <a:off x="1851949" y="2806861"/>
          <a:ext cx="3825433" cy="1001211"/>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0.53426</cdr:x>
      <cdr:y>0.45393</cdr:y>
    </cdr:from>
    <cdr:to>
      <cdr:x>0.79505</cdr:x>
      <cdr:y>0.60225</cdr:y>
    </cdr:to>
    <cdr:sp macro="" textlink="">
      <cdr:nvSpPr>
        <cdr:cNvPr id="6" name="Bocadillo: ovalado 5">
          <a:extLst xmlns:a="http://schemas.openxmlformats.org/drawingml/2006/main">
            <a:ext uri="{FF2B5EF4-FFF2-40B4-BE49-F238E27FC236}">
              <a16:creationId xmlns="" xmlns:a16="http://schemas.microsoft.com/office/drawing/2014/main" id="{B64AFCD9-2F69-4CED-AB75-93A34D0F0C99}"/>
            </a:ext>
          </a:extLst>
        </cdr:cNvPr>
        <cdr:cNvSpPr/>
      </cdr:nvSpPr>
      <cdr:spPr>
        <a:xfrm xmlns:a="http://schemas.openxmlformats.org/drawingml/2006/main">
          <a:off x="3414531" y="2338087"/>
          <a:ext cx="1666755" cy="763929"/>
        </a:xfrm>
        <a:prstGeom xmlns:a="http://schemas.openxmlformats.org/drawingml/2006/main" prst="wedgeEllipseCallout">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PE"/>
        </a:p>
      </cdr:txBody>
    </cdr:sp>
  </cdr:relSizeAnchor>
  <cdr:relSizeAnchor xmlns:cdr="http://schemas.openxmlformats.org/drawingml/2006/chartDrawing">
    <cdr:from>
      <cdr:x>0.57139</cdr:x>
      <cdr:y>0.4882</cdr:y>
    </cdr:from>
    <cdr:to>
      <cdr:x>0.79143</cdr:x>
      <cdr:y>0.59831</cdr:y>
    </cdr:to>
    <cdr:sp macro="" textlink="">
      <cdr:nvSpPr>
        <cdr:cNvPr id="7" name="CuadroTexto 6">
          <a:extLst xmlns:a="http://schemas.openxmlformats.org/drawingml/2006/main">
            <a:ext uri="{FF2B5EF4-FFF2-40B4-BE49-F238E27FC236}">
              <a16:creationId xmlns="" xmlns:a16="http://schemas.microsoft.com/office/drawing/2014/main" id="{8FBFFE1B-522C-4147-87C2-E5767EE8390A}"/>
            </a:ext>
          </a:extLst>
        </cdr:cNvPr>
        <cdr:cNvSpPr txBox="1"/>
      </cdr:nvSpPr>
      <cdr:spPr>
        <a:xfrm xmlns:a="http://schemas.openxmlformats.org/drawingml/2006/main">
          <a:off x="3651811" y="2514600"/>
          <a:ext cx="1406325" cy="56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E" sz="1100" b="1" dirty="0">
              <a:solidFill>
                <a:srgbClr val="00B050"/>
              </a:solidFill>
            </a:rPr>
            <a:t>Reducción de 15 puntos en 8 años</a:t>
          </a:r>
        </a:p>
      </cdr:txBody>
    </cdr:sp>
  </cdr:relSizeAnchor>
</c:userShapes>
</file>

<file path=ppt/drawings/drawing2.xml><?xml version="1.0" encoding="utf-8"?>
<c:userShapes xmlns:c="http://schemas.openxmlformats.org/drawingml/2006/chart">
  <cdr:relSizeAnchor xmlns:cdr="http://schemas.openxmlformats.org/drawingml/2006/chartDrawing">
    <cdr:from>
      <cdr:x>0.02937</cdr:x>
      <cdr:y>0.45304</cdr:y>
    </cdr:from>
    <cdr:to>
      <cdr:x>0.16597</cdr:x>
      <cdr:y>0.5</cdr:y>
    </cdr:to>
    <cdr:sp macro="" textlink="">
      <cdr:nvSpPr>
        <cdr:cNvPr id="2" name="TextBox 7"/>
        <cdr:cNvSpPr txBox="1"/>
      </cdr:nvSpPr>
      <cdr:spPr>
        <a:xfrm xmlns:a="http://schemas.openxmlformats.org/drawingml/2006/main">
          <a:off x="163469" y="2227059"/>
          <a:ext cx="760396" cy="2308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900" dirty="0"/>
            <a:t>JUNÍN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107CA-D23A-4703-B40D-2FD56BA874EA}" type="datetimeFigureOut">
              <a:rPr lang="es-PE" smtClean="0"/>
              <a:t>10/09/2018</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D6A4A-5B95-4D48-A6AD-6E954FF12FDC}" type="slidenum">
              <a:rPr lang="es-PE" smtClean="0"/>
              <a:t>‹Nº›</a:t>
            </a:fld>
            <a:endParaRPr lang="es-PE"/>
          </a:p>
        </p:txBody>
      </p:sp>
    </p:spTree>
    <p:extLst>
      <p:ext uri="{BB962C8B-B14F-4D97-AF65-F5344CB8AC3E}">
        <p14:creationId xmlns:p14="http://schemas.microsoft.com/office/powerpoint/2010/main" val="8745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19257B42-B374-4AC7-83B4-D76E669F98C6}" type="slidenum">
              <a:rPr lang="en-US" smtClean="0"/>
              <a:t>12</a:t>
            </a:fld>
            <a:endParaRPr lang="en-US"/>
          </a:p>
        </p:txBody>
      </p:sp>
    </p:spTree>
    <p:extLst>
      <p:ext uri="{BB962C8B-B14F-4D97-AF65-F5344CB8AC3E}">
        <p14:creationId xmlns:p14="http://schemas.microsoft.com/office/powerpoint/2010/main" val="414766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807386A1-831E-4BC5-AC47-30ED821F52AE}" type="slidenum">
              <a:rPr lang="es-PE" smtClean="0"/>
              <a:t>16</a:t>
            </a:fld>
            <a:endParaRPr lang="es-PE"/>
          </a:p>
        </p:txBody>
      </p:sp>
    </p:spTree>
    <p:extLst>
      <p:ext uri="{BB962C8B-B14F-4D97-AF65-F5344CB8AC3E}">
        <p14:creationId xmlns:p14="http://schemas.microsoft.com/office/powerpoint/2010/main" val="37577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xfrm>
            <a:off x="-595313" y="804863"/>
            <a:ext cx="7142163" cy="4017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638" eaLnBrk="1" hangingPunct="1">
              <a:spcBef>
                <a:spcPct val="0"/>
              </a:spcBef>
            </a:pPr>
            <a:endParaRPr lang="es-ES" altLang="es-PE" dirty="0"/>
          </a:p>
          <a:p>
            <a:pPr defTabSz="909638"/>
            <a:endParaRPr lang="es-ES" altLang="es-PE" dirty="0"/>
          </a:p>
        </p:txBody>
      </p:sp>
      <p:sp>
        <p:nvSpPr>
          <p:cNvPr id="34820" name="Marcador de número de diapositiva 3"/>
          <p:cNvSpPr>
            <a:spLocks noGrp="1"/>
          </p:cNvSpPr>
          <p:nvPr>
            <p:ph type="sldNum" sz="quarter" idx="4294967295"/>
          </p:nvPr>
        </p:nvSpPr>
        <p:spPr bwMode="auto">
          <a:xfrm>
            <a:off x="3581400" y="9674225"/>
            <a:ext cx="2741613"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D7D1FF-65A4-4DC5-87DF-C3ADB29912D5}" type="slidenum">
              <a:rPr lang="es-PE" altLang="es-PE">
                <a:solidFill>
                  <a:srgbClr val="000000"/>
                </a:solidFill>
              </a:rPr>
              <a:pPr/>
              <a:t>17</a:t>
            </a:fld>
            <a:endParaRPr lang="es-PE" altLang="es-PE" dirty="0">
              <a:solidFill>
                <a:srgbClr val="000000"/>
              </a:solidFill>
            </a:endParaRPr>
          </a:p>
        </p:txBody>
      </p:sp>
    </p:spTree>
    <p:extLst>
      <p:ext uri="{BB962C8B-B14F-4D97-AF65-F5344CB8AC3E}">
        <p14:creationId xmlns:p14="http://schemas.microsoft.com/office/powerpoint/2010/main" val="373245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807386A1-831E-4BC5-AC47-30ED821F52AE}" type="slidenum">
              <a:rPr lang="es-PE" smtClean="0"/>
              <a:t>18</a:t>
            </a:fld>
            <a:endParaRPr lang="es-PE"/>
          </a:p>
        </p:txBody>
      </p:sp>
    </p:spTree>
    <p:extLst>
      <p:ext uri="{BB962C8B-B14F-4D97-AF65-F5344CB8AC3E}">
        <p14:creationId xmlns:p14="http://schemas.microsoft.com/office/powerpoint/2010/main" val="138570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85A1D4C-0C10-4B85-92FB-623B926F3B64}" type="slidenum">
              <a:rPr lang="es-PE" smtClean="0"/>
              <a:t>22</a:t>
            </a:fld>
            <a:endParaRPr lang="es-PE"/>
          </a:p>
        </p:txBody>
      </p:sp>
    </p:spTree>
    <p:extLst>
      <p:ext uri="{BB962C8B-B14F-4D97-AF65-F5344CB8AC3E}">
        <p14:creationId xmlns:p14="http://schemas.microsoft.com/office/powerpoint/2010/main" val="389133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9E6805-2740-4722-8123-AAC3AFFB04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 xmlns:a16="http://schemas.microsoft.com/office/drawing/2014/main" id="{C4535720-6D20-4DBE-878B-761227D00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 xmlns:a16="http://schemas.microsoft.com/office/drawing/2014/main" id="{EFF84E15-1411-427B-BFF3-CC40A312C843}"/>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5" name="Marcador de pie de página 4">
            <a:extLst>
              <a:ext uri="{FF2B5EF4-FFF2-40B4-BE49-F238E27FC236}">
                <a16:creationId xmlns="" xmlns:a16="http://schemas.microsoft.com/office/drawing/2014/main" id="{45595AF5-1D4D-4C1F-9243-70D59737AED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08AA06FD-72C8-49C7-B625-EE3745B65A1E}"/>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384359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CD2EFB5-7BCC-4BA3-8AB0-B717CF0B89D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 xmlns:a16="http://schemas.microsoft.com/office/drawing/2014/main" id="{7EC38A82-E4CE-42AF-B76C-BB110B5E9EC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DA073B0F-3FDE-4DE8-993C-6D3081E2FB9E}"/>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5" name="Marcador de pie de página 4">
            <a:extLst>
              <a:ext uri="{FF2B5EF4-FFF2-40B4-BE49-F238E27FC236}">
                <a16:creationId xmlns="" xmlns:a16="http://schemas.microsoft.com/office/drawing/2014/main" id="{2E863421-8FA6-4B36-A18C-4DDFAE1BA73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03EBCB62-3310-4C3F-AE9A-FDF6A36E5070}"/>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303233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B05AA396-E872-41B5-9E92-5E85DFADE5A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 xmlns:a16="http://schemas.microsoft.com/office/drawing/2014/main" id="{592D27A3-A918-4EC6-ABCD-6AC3F8A531C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F64B787E-4506-4EBA-AEA5-58DDD004D4B3}"/>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5" name="Marcador de pie de página 4">
            <a:extLst>
              <a:ext uri="{FF2B5EF4-FFF2-40B4-BE49-F238E27FC236}">
                <a16:creationId xmlns="" xmlns:a16="http://schemas.microsoft.com/office/drawing/2014/main" id="{6D2072C7-27E7-49E4-A867-5EFEEC05039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0379CDBE-F07A-4EBF-A088-680726A71483}"/>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37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38C1C6-01EC-4EFC-9484-E162DE7E0F8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BF3EDCA9-08F4-4788-BD2B-4FFFA5DF0F2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0BD1887F-BD7E-44E2-9995-FA0DC5BDEA52}"/>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5" name="Marcador de pie de página 4">
            <a:extLst>
              <a:ext uri="{FF2B5EF4-FFF2-40B4-BE49-F238E27FC236}">
                <a16:creationId xmlns="" xmlns:a16="http://schemas.microsoft.com/office/drawing/2014/main" id="{F7E6CBD2-BAA6-4121-9B90-124231B22BF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F4FFDEC3-CF61-4908-8EF5-6D7442BA9D52}"/>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59204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3EDFAF-7A2E-4B7A-8A8C-3480037374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0052F670-33CE-4692-8248-81566A5C9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318DAB90-603C-4550-96EA-B9DD2731BE80}"/>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5" name="Marcador de pie de página 4">
            <a:extLst>
              <a:ext uri="{FF2B5EF4-FFF2-40B4-BE49-F238E27FC236}">
                <a16:creationId xmlns="" xmlns:a16="http://schemas.microsoft.com/office/drawing/2014/main" id="{1EDD1F2A-B156-4A53-B286-866E36AE8F2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33D2A1C4-2981-4573-8D62-922564C3D2D6}"/>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324010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84E39A0-98B7-437E-9E8E-7A687C64529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FB8216E7-78CD-4CE0-83EA-8377694D383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 xmlns:a16="http://schemas.microsoft.com/office/drawing/2014/main" id="{F278F240-81B0-4F01-90B1-75FB876E520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 xmlns:a16="http://schemas.microsoft.com/office/drawing/2014/main" id="{B7D23D66-9392-4FD4-B28D-E0A1B8B0D7FC}"/>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6" name="Marcador de pie de página 5">
            <a:extLst>
              <a:ext uri="{FF2B5EF4-FFF2-40B4-BE49-F238E27FC236}">
                <a16:creationId xmlns="" xmlns:a16="http://schemas.microsoft.com/office/drawing/2014/main" id="{B3077B31-9FFD-47D7-975B-93D26C72C9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EB061A64-AD79-4E79-8843-8CC9A43EB70F}"/>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41047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D47EBA0-EF19-4238-AF41-C79F624922D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7846452D-D429-40C7-8774-CB62098E2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58E8CDE7-3ECA-485B-AA85-65C3822D001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 xmlns:a16="http://schemas.microsoft.com/office/drawing/2014/main" id="{BE3A2451-A9A0-43C9-B8CB-328940239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7C53F102-8790-4DD7-A968-BBA1FDBD453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 xmlns:a16="http://schemas.microsoft.com/office/drawing/2014/main" id="{461EFDFB-E2BE-4CEE-B7E8-46C8356DF118}"/>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8" name="Marcador de pie de página 7">
            <a:extLst>
              <a:ext uri="{FF2B5EF4-FFF2-40B4-BE49-F238E27FC236}">
                <a16:creationId xmlns="" xmlns:a16="http://schemas.microsoft.com/office/drawing/2014/main" id="{974654E6-454A-4CFF-A1D5-4E703E7C40A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 xmlns:a16="http://schemas.microsoft.com/office/drawing/2014/main" id="{F228BE3A-AA72-4E70-AE53-F5651BE70D62}"/>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13651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07B00D3-B24A-4E46-A55A-753B6DDC983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 xmlns:a16="http://schemas.microsoft.com/office/drawing/2014/main" id="{EE25352C-B264-4BDD-8E8A-79A105EA5B61}"/>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4" name="Marcador de pie de página 3">
            <a:extLst>
              <a:ext uri="{FF2B5EF4-FFF2-40B4-BE49-F238E27FC236}">
                <a16:creationId xmlns="" xmlns:a16="http://schemas.microsoft.com/office/drawing/2014/main" id="{00762EF6-08F5-42F1-96F6-F8644067567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 xmlns:a16="http://schemas.microsoft.com/office/drawing/2014/main" id="{4BAE2437-5BC9-4D7D-96CD-FEF7FBE73B79}"/>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68597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B2262791-1310-4CE7-8677-13D21FF0D0E5}"/>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3" name="Marcador de pie de página 2">
            <a:extLst>
              <a:ext uri="{FF2B5EF4-FFF2-40B4-BE49-F238E27FC236}">
                <a16:creationId xmlns="" xmlns:a16="http://schemas.microsoft.com/office/drawing/2014/main" id="{B882F672-F1EC-46FD-806A-8188BDFFF05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 xmlns:a16="http://schemas.microsoft.com/office/drawing/2014/main" id="{2312457C-1A72-454F-9013-F62327155ACE}"/>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7796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382CD43-0B39-4376-A58D-638D681E75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5B6A3F14-844B-4AC3-8593-7FA6833B2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 xmlns:a16="http://schemas.microsoft.com/office/drawing/2014/main" id="{A1942356-8483-4E45-8DBC-5F72955AA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4361AA07-4F65-4B02-A3DE-B34097D1596D}"/>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6" name="Marcador de pie de página 5">
            <a:extLst>
              <a:ext uri="{FF2B5EF4-FFF2-40B4-BE49-F238E27FC236}">
                <a16:creationId xmlns="" xmlns:a16="http://schemas.microsoft.com/office/drawing/2014/main" id="{BAC9501C-A6A6-4CDD-B3EF-6FAA6BCB3D3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1FC8EFAF-7EBB-4D8C-880D-A5D221539DD1}"/>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2925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DA4A6A-1B50-4F02-8A1A-85D1CBCAD0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 xmlns:a16="http://schemas.microsoft.com/office/drawing/2014/main" id="{FF8C6EC4-CD5E-4221-98D6-95844E5E5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 xmlns:a16="http://schemas.microsoft.com/office/drawing/2014/main" id="{7865AA04-32FB-4D29-B90F-719BCE6FF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B491FA50-EEC6-4238-AD9D-DC6928A3F06E}"/>
              </a:ext>
            </a:extLst>
          </p:cNvPr>
          <p:cNvSpPr>
            <a:spLocks noGrp="1"/>
          </p:cNvSpPr>
          <p:nvPr>
            <p:ph type="dt" sz="half" idx="10"/>
          </p:nvPr>
        </p:nvSpPr>
        <p:spPr/>
        <p:txBody>
          <a:bodyPr/>
          <a:lstStyle/>
          <a:p>
            <a:fld id="{F6577BA5-971A-45E0-81A9-AF658BA70DCE}" type="datetimeFigureOut">
              <a:rPr lang="es-PE" smtClean="0"/>
              <a:t>10/09/2018</a:t>
            </a:fld>
            <a:endParaRPr lang="es-PE"/>
          </a:p>
        </p:txBody>
      </p:sp>
      <p:sp>
        <p:nvSpPr>
          <p:cNvPr id="6" name="Marcador de pie de página 5">
            <a:extLst>
              <a:ext uri="{FF2B5EF4-FFF2-40B4-BE49-F238E27FC236}">
                <a16:creationId xmlns="" xmlns:a16="http://schemas.microsoft.com/office/drawing/2014/main" id="{7D5D8616-2722-45A9-BF0D-0B7E5A34191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317D0DBB-883D-4959-A3C0-94F5330FB342}"/>
              </a:ext>
            </a:extLst>
          </p:cNvPr>
          <p:cNvSpPr>
            <a:spLocks noGrp="1"/>
          </p:cNvSpPr>
          <p:nvPr>
            <p:ph type="sldNum" sz="quarter" idx="12"/>
          </p:nvPr>
        </p:nvSpPr>
        <p:spPr/>
        <p:txBody>
          <a:bodyPr/>
          <a:lstStyle/>
          <a:p>
            <a:fld id="{BEB031A0-1673-4556-977D-1DE1416B3C30}" type="slidenum">
              <a:rPr lang="es-PE" smtClean="0"/>
              <a:t>‹Nº›</a:t>
            </a:fld>
            <a:endParaRPr lang="es-PE"/>
          </a:p>
        </p:txBody>
      </p:sp>
    </p:spTree>
    <p:extLst>
      <p:ext uri="{BB962C8B-B14F-4D97-AF65-F5344CB8AC3E}">
        <p14:creationId xmlns:p14="http://schemas.microsoft.com/office/powerpoint/2010/main" val="175622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3F76FF48-B1CB-4E21-A923-7C2D537F7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CDA23E99-88B4-4B08-8CDC-F420D1E1E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9D8A8127-6C94-4131-8970-5BD8E165F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77BA5-971A-45E0-81A9-AF658BA70DCE}" type="datetimeFigureOut">
              <a:rPr lang="es-PE" smtClean="0"/>
              <a:t>10/09/2018</a:t>
            </a:fld>
            <a:endParaRPr lang="es-PE"/>
          </a:p>
        </p:txBody>
      </p:sp>
      <p:sp>
        <p:nvSpPr>
          <p:cNvPr id="5" name="Marcador de pie de página 4">
            <a:extLst>
              <a:ext uri="{FF2B5EF4-FFF2-40B4-BE49-F238E27FC236}">
                <a16:creationId xmlns="" xmlns:a16="http://schemas.microsoft.com/office/drawing/2014/main" id="{C0F37CCB-0F9C-4971-97B5-6E75B51A6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 xmlns:a16="http://schemas.microsoft.com/office/drawing/2014/main" id="{BE6995A5-AF81-4E44-8896-57314A46C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031A0-1673-4556-977D-1DE1416B3C30}" type="slidenum">
              <a:rPr lang="es-PE" smtClean="0"/>
              <a:t>‹Nº›</a:t>
            </a:fld>
            <a:endParaRPr lang="es-PE"/>
          </a:p>
        </p:txBody>
      </p:sp>
    </p:spTree>
    <p:extLst>
      <p:ext uri="{BB962C8B-B14F-4D97-AF65-F5344CB8AC3E}">
        <p14:creationId xmlns:p14="http://schemas.microsoft.com/office/powerpoint/2010/main" val="366909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videncia.midis.gob.pe/"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dv.midis.gob.pe/redinforma/view/inicio.aspx#no-back-butt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C468190D-2610-4BA8-A703-6942CAC4809A}"/>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6" name="CuadroTexto 5">
            <a:extLst>
              <a:ext uri="{FF2B5EF4-FFF2-40B4-BE49-F238E27FC236}">
                <a16:creationId xmlns="" xmlns:a16="http://schemas.microsoft.com/office/drawing/2014/main" id="{CC6CAB71-E2F4-4BBA-8436-F892A1DBEF5A}"/>
              </a:ext>
            </a:extLst>
          </p:cNvPr>
          <p:cNvSpPr txBox="1"/>
          <p:nvPr/>
        </p:nvSpPr>
        <p:spPr>
          <a:xfrm>
            <a:off x="203199" y="95624"/>
            <a:ext cx="11851833" cy="2554545"/>
          </a:xfrm>
          <a:prstGeom prst="rect">
            <a:avLst/>
          </a:prstGeom>
          <a:noFill/>
        </p:spPr>
        <p:txBody>
          <a:bodyPr wrap="square" rtlCol="0">
            <a:spAutoFit/>
          </a:bodyPr>
          <a:lstStyle/>
          <a:p>
            <a:r>
              <a:rPr lang="es-PE" sz="2800" b="1" dirty="0">
                <a:latin typeface="Cardenio Modern" panose="03000700000000000000" pitchFamily="66" charset="0"/>
              </a:rPr>
              <a:t>Apostando por el desarrollo – Claves en la reducción de la desnutrición crónica infantil en el Perú y desafíos actuales</a:t>
            </a:r>
          </a:p>
          <a:p>
            <a:endParaRPr lang="es-PE" sz="2800" b="1" dirty="0">
              <a:solidFill>
                <a:srgbClr val="000099"/>
              </a:solidFill>
              <a:latin typeface="Cardenio Modern" panose="03000700000000000000" pitchFamily="66" charset="0"/>
            </a:endParaRPr>
          </a:p>
          <a:p>
            <a:r>
              <a:rPr lang="es-PE" sz="2400" b="1" dirty="0">
                <a:latin typeface="Cardenio Modern" panose="03000700000000000000" pitchFamily="66" charset="0"/>
              </a:rPr>
              <a:t>Foro Académico </a:t>
            </a:r>
            <a:r>
              <a:rPr lang="es-CO" sz="2400" b="1" dirty="0">
                <a:latin typeface="Cardenio Modern" panose="03000700000000000000" pitchFamily="66" charset="0"/>
              </a:rPr>
              <a:t>El peso de la nutrición infantil en el desarrollo económico</a:t>
            </a:r>
          </a:p>
          <a:p>
            <a:r>
              <a:rPr lang="es-CO" sz="2400" b="1" dirty="0">
                <a:latin typeface="Cardenio Modern" panose="03000700000000000000" pitchFamily="66" charset="0"/>
              </a:rPr>
              <a:t>Fundación Éxito, 28 de agosto de 2018</a:t>
            </a:r>
            <a:endParaRPr lang="es-PE" sz="2400" dirty="0">
              <a:latin typeface="Cardenio Modern" panose="03000700000000000000" pitchFamily="66" charset="0"/>
            </a:endParaRPr>
          </a:p>
          <a:p>
            <a:endParaRPr lang="es-PE" sz="2800" b="1" dirty="0">
              <a:solidFill>
                <a:srgbClr val="000099"/>
              </a:solidFill>
              <a:latin typeface="Cardenio Modern" panose="03000700000000000000" pitchFamily="66" charset="0"/>
            </a:endParaRPr>
          </a:p>
        </p:txBody>
      </p:sp>
      <p:sp>
        <p:nvSpPr>
          <p:cNvPr id="7" name="CuadroTexto 6">
            <a:extLst>
              <a:ext uri="{FF2B5EF4-FFF2-40B4-BE49-F238E27FC236}">
                <a16:creationId xmlns="" xmlns:a16="http://schemas.microsoft.com/office/drawing/2014/main" id="{C9B350B6-B25C-4998-97B2-E5327E434627}"/>
              </a:ext>
            </a:extLst>
          </p:cNvPr>
          <p:cNvSpPr txBox="1"/>
          <p:nvPr/>
        </p:nvSpPr>
        <p:spPr>
          <a:xfrm>
            <a:off x="6707529" y="6028188"/>
            <a:ext cx="5484471" cy="523220"/>
          </a:xfrm>
          <a:prstGeom prst="rect">
            <a:avLst/>
          </a:prstGeom>
          <a:noFill/>
        </p:spPr>
        <p:txBody>
          <a:bodyPr wrap="square" rtlCol="0">
            <a:spAutoFit/>
          </a:bodyPr>
          <a:lstStyle/>
          <a:p>
            <a:r>
              <a:rPr lang="es-PE" sz="2800" b="1" dirty="0">
                <a:solidFill>
                  <a:schemeClr val="bg1"/>
                </a:solidFill>
                <a:latin typeface="Cardenio Modern" panose="03000700000000000000" pitchFamily="66" charset="0"/>
              </a:rPr>
              <a:t>María Eugenia Mujica San Martín</a:t>
            </a:r>
          </a:p>
        </p:txBody>
      </p:sp>
    </p:spTree>
    <p:extLst>
      <p:ext uri="{BB962C8B-B14F-4D97-AF65-F5344CB8AC3E}">
        <p14:creationId xmlns:p14="http://schemas.microsoft.com/office/powerpoint/2010/main" val="1972434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81709444-BED2-4007-AD54-A9AD0A11A42A}"/>
              </a:ext>
            </a:extLst>
          </p:cNvPr>
          <p:cNvSpPr/>
          <p:nvPr/>
        </p:nvSpPr>
        <p:spPr>
          <a:xfrm>
            <a:off x="929426" y="200192"/>
            <a:ext cx="10929416" cy="523220"/>
          </a:xfrm>
          <a:prstGeom prst="rect">
            <a:avLst/>
          </a:prstGeom>
        </p:spPr>
        <p:txBody>
          <a:bodyPr wrap="square">
            <a:spAutoFit/>
          </a:bodyPr>
          <a:lstStyle/>
          <a:p>
            <a:pPr algn="ctr"/>
            <a:r>
              <a:rPr lang="es-PE" sz="2800" b="1" dirty="0">
                <a:solidFill>
                  <a:srgbClr val="64CBC9"/>
                </a:solidFill>
                <a:latin typeface="Cardenio Modern" panose="03000700000000000000" pitchFamily="66" charset="0"/>
              </a:rPr>
              <a:t>Políticas públicas: Presupuestos orientados a resultados (</a:t>
            </a:r>
            <a:r>
              <a:rPr lang="es-PE" sz="2800" b="1" dirty="0" err="1">
                <a:solidFill>
                  <a:srgbClr val="64CBC9"/>
                </a:solidFill>
                <a:latin typeface="Cardenio Modern" panose="03000700000000000000" pitchFamily="66" charset="0"/>
              </a:rPr>
              <a:t>PpR</a:t>
            </a:r>
            <a:r>
              <a:rPr lang="es-PE" sz="2800" b="1" dirty="0">
                <a:solidFill>
                  <a:srgbClr val="64CBC9"/>
                </a:solidFill>
                <a:latin typeface="Cardenio Modern" panose="03000700000000000000" pitchFamily="66" charset="0"/>
              </a:rPr>
              <a:t>)</a:t>
            </a:r>
          </a:p>
        </p:txBody>
      </p:sp>
      <p:graphicFrame>
        <p:nvGraphicFramePr>
          <p:cNvPr id="11" name="Chart 20">
            <a:extLst>
              <a:ext uri="{FF2B5EF4-FFF2-40B4-BE49-F238E27FC236}">
                <a16:creationId xmlns="" xmlns:a16="http://schemas.microsoft.com/office/drawing/2014/main" id="{F583AA76-7A56-413C-B936-571487B7A3B0}"/>
              </a:ext>
            </a:extLst>
          </p:cNvPr>
          <p:cNvGraphicFramePr>
            <a:graphicFrameLocks/>
          </p:cNvGraphicFramePr>
          <p:nvPr>
            <p:extLst>
              <p:ext uri="{D42A27DB-BD31-4B8C-83A1-F6EECF244321}">
                <p14:modId xmlns:p14="http://schemas.microsoft.com/office/powerpoint/2010/main" val="1498971019"/>
              </p:ext>
            </p:extLst>
          </p:nvPr>
        </p:nvGraphicFramePr>
        <p:xfrm>
          <a:off x="224645" y="1688380"/>
          <a:ext cx="5871355" cy="4792357"/>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 xmlns:a16="http://schemas.microsoft.com/office/drawing/2014/main" id="{4F0F03CF-54DE-4248-B856-80DD10B5672D}"/>
              </a:ext>
            </a:extLst>
          </p:cNvPr>
          <p:cNvPicPr>
            <a:picLocks noChangeAspect="1"/>
          </p:cNvPicPr>
          <p:nvPr/>
        </p:nvPicPr>
        <p:blipFill>
          <a:blip r:embed="rId3"/>
          <a:stretch>
            <a:fillRect/>
          </a:stretch>
        </p:blipFill>
        <p:spPr>
          <a:xfrm>
            <a:off x="6020442" y="1608881"/>
            <a:ext cx="5854528" cy="4654940"/>
          </a:xfrm>
          <a:prstGeom prst="rect">
            <a:avLst/>
          </a:prstGeom>
        </p:spPr>
      </p:pic>
      <p:grpSp>
        <p:nvGrpSpPr>
          <p:cNvPr id="13" name="Group 51">
            <a:extLst>
              <a:ext uri="{FF2B5EF4-FFF2-40B4-BE49-F238E27FC236}">
                <a16:creationId xmlns="" xmlns:a16="http://schemas.microsoft.com/office/drawing/2014/main" id="{3104AE0C-F36E-4614-A632-5BAB7C76D2F5}"/>
              </a:ext>
            </a:extLst>
          </p:cNvPr>
          <p:cNvGrpSpPr/>
          <p:nvPr/>
        </p:nvGrpSpPr>
        <p:grpSpPr>
          <a:xfrm>
            <a:off x="9158439" y="1425165"/>
            <a:ext cx="2733358" cy="866259"/>
            <a:chOff x="4128396" y="1271403"/>
            <a:chExt cx="2633363" cy="866259"/>
          </a:xfrm>
        </p:grpSpPr>
        <p:sp>
          <p:nvSpPr>
            <p:cNvPr id="14" name="Rectangle 52">
              <a:extLst>
                <a:ext uri="{FF2B5EF4-FFF2-40B4-BE49-F238E27FC236}">
                  <a16:creationId xmlns="" xmlns:a16="http://schemas.microsoft.com/office/drawing/2014/main" id="{7528C9C6-15D1-4060-B540-5033416C7711}"/>
                </a:ext>
              </a:extLst>
            </p:cNvPr>
            <p:cNvSpPr/>
            <p:nvPr/>
          </p:nvSpPr>
          <p:spPr>
            <a:xfrm>
              <a:off x="4128396" y="1271403"/>
              <a:ext cx="2633363" cy="86625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3">
              <a:extLst>
                <a:ext uri="{FF2B5EF4-FFF2-40B4-BE49-F238E27FC236}">
                  <a16:creationId xmlns="" xmlns:a16="http://schemas.microsoft.com/office/drawing/2014/main" id="{F5D121C3-AE66-4E85-AA96-D0C24B3E01B7}"/>
                </a:ext>
              </a:extLst>
            </p:cNvPr>
            <p:cNvGrpSpPr/>
            <p:nvPr/>
          </p:nvGrpSpPr>
          <p:grpSpPr>
            <a:xfrm>
              <a:off x="4292458" y="1678797"/>
              <a:ext cx="1776306" cy="380891"/>
              <a:chOff x="6062134" y="1385410"/>
              <a:chExt cx="1776306" cy="380891"/>
            </a:xfrm>
          </p:grpSpPr>
          <p:sp>
            <p:nvSpPr>
              <p:cNvPr id="20" name="Rectangle 58">
                <a:extLst>
                  <a:ext uri="{FF2B5EF4-FFF2-40B4-BE49-F238E27FC236}">
                    <a16:creationId xmlns="" xmlns:a16="http://schemas.microsoft.com/office/drawing/2014/main" id="{F7150EDE-00F8-4E2B-A68A-B297448F9678}"/>
                  </a:ext>
                </a:extLst>
              </p:cNvPr>
              <p:cNvSpPr/>
              <p:nvPr/>
            </p:nvSpPr>
            <p:spPr>
              <a:xfrm>
                <a:off x="6062134" y="1681634"/>
                <a:ext cx="84667" cy="84667"/>
              </a:xfrm>
              <a:prstGeom prst="rect">
                <a:avLst/>
              </a:prstGeom>
              <a:solidFill>
                <a:srgbClr val="B97397"/>
              </a:solidFill>
              <a:ln>
                <a:solidFill>
                  <a:srgbClr val="B9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 name="TextBox 59">
                <a:extLst>
                  <a:ext uri="{FF2B5EF4-FFF2-40B4-BE49-F238E27FC236}">
                    <a16:creationId xmlns="" xmlns:a16="http://schemas.microsoft.com/office/drawing/2014/main" id="{2AECF3B0-DC7F-4862-B453-CD6D28CC3CC3}"/>
                  </a:ext>
                </a:extLst>
              </p:cNvPr>
              <p:cNvSpPr txBox="1"/>
              <p:nvPr/>
            </p:nvSpPr>
            <p:spPr>
              <a:xfrm>
                <a:off x="6172200" y="1385410"/>
                <a:ext cx="1666240" cy="246221"/>
              </a:xfrm>
              <a:prstGeom prst="rect">
                <a:avLst/>
              </a:prstGeom>
              <a:solidFill>
                <a:schemeClr val="bg1"/>
              </a:solidFill>
            </p:spPr>
            <p:txBody>
              <a:bodyPr wrap="square" rtlCol="0">
                <a:spAutoFit/>
              </a:bodyPr>
              <a:lstStyle/>
              <a:p>
                <a:r>
                  <a:rPr lang="es-PE" sz="1000" dirty="0"/>
                  <a:t>2009: 1,052 Millones</a:t>
                </a:r>
              </a:p>
            </p:txBody>
          </p:sp>
        </p:grpSp>
        <p:grpSp>
          <p:nvGrpSpPr>
            <p:cNvPr id="16" name="Group 54">
              <a:extLst>
                <a:ext uri="{FF2B5EF4-FFF2-40B4-BE49-F238E27FC236}">
                  <a16:creationId xmlns="" xmlns:a16="http://schemas.microsoft.com/office/drawing/2014/main" id="{815823BA-E3DB-400E-900B-7325D00D8524}"/>
                </a:ext>
              </a:extLst>
            </p:cNvPr>
            <p:cNvGrpSpPr/>
            <p:nvPr/>
          </p:nvGrpSpPr>
          <p:grpSpPr>
            <a:xfrm>
              <a:off x="4292459" y="1763096"/>
              <a:ext cx="2437552" cy="374566"/>
              <a:chOff x="6062134" y="1469709"/>
              <a:chExt cx="2601412" cy="374566"/>
            </a:xfrm>
          </p:grpSpPr>
          <p:sp>
            <p:nvSpPr>
              <p:cNvPr id="18" name="Rectangle 56">
                <a:extLst>
                  <a:ext uri="{FF2B5EF4-FFF2-40B4-BE49-F238E27FC236}">
                    <a16:creationId xmlns="" xmlns:a16="http://schemas.microsoft.com/office/drawing/2014/main" id="{41084CED-E332-4937-AF43-BFBA39D179B9}"/>
                  </a:ext>
                </a:extLst>
              </p:cNvPr>
              <p:cNvSpPr/>
              <p:nvPr/>
            </p:nvSpPr>
            <p:spPr>
              <a:xfrm>
                <a:off x="6062134" y="1469709"/>
                <a:ext cx="84667" cy="84667"/>
              </a:xfrm>
              <a:prstGeom prst="rect">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TextBox 57">
                <a:extLst>
                  <a:ext uri="{FF2B5EF4-FFF2-40B4-BE49-F238E27FC236}">
                    <a16:creationId xmlns="" xmlns:a16="http://schemas.microsoft.com/office/drawing/2014/main" id="{0CB16478-9CC6-4F5C-A990-B20B9E43BD7F}"/>
                  </a:ext>
                </a:extLst>
              </p:cNvPr>
              <p:cNvSpPr txBox="1"/>
              <p:nvPr/>
            </p:nvSpPr>
            <p:spPr>
              <a:xfrm>
                <a:off x="6172201" y="1598054"/>
                <a:ext cx="2491345" cy="246221"/>
              </a:xfrm>
              <a:prstGeom prst="rect">
                <a:avLst/>
              </a:prstGeom>
              <a:solidFill>
                <a:schemeClr val="bg1"/>
              </a:solidFill>
            </p:spPr>
            <p:txBody>
              <a:bodyPr wrap="square" rtlCol="0">
                <a:spAutoFit/>
              </a:bodyPr>
              <a:lstStyle/>
              <a:p>
                <a:r>
                  <a:rPr lang="es-PE" sz="1000" dirty="0"/>
                  <a:t>2010: 1,535 Millones (Incremento 50%)</a:t>
                </a:r>
              </a:p>
            </p:txBody>
          </p:sp>
        </p:grpSp>
        <p:sp>
          <p:nvSpPr>
            <p:cNvPr id="17" name="TextBox 55">
              <a:extLst>
                <a:ext uri="{FF2B5EF4-FFF2-40B4-BE49-F238E27FC236}">
                  <a16:creationId xmlns="" xmlns:a16="http://schemas.microsoft.com/office/drawing/2014/main" id="{330777A6-54C0-4E0C-AE0F-D08629B0DB3D}"/>
                </a:ext>
              </a:extLst>
            </p:cNvPr>
            <p:cNvSpPr txBox="1"/>
            <p:nvPr/>
          </p:nvSpPr>
          <p:spPr>
            <a:xfrm>
              <a:off x="4174364" y="1282163"/>
              <a:ext cx="2555645" cy="400110"/>
            </a:xfrm>
            <a:prstGeom prst="rect">
              <a:avLst/>
            </a:prstGeom>
            <a:solidFill>
              <a:schemeClr val="bg1"/>
            </a:solidFill>
          </p:spPr>
          <p:txBody>
            <a:bodyPr wrap="square" rtlCol="0">
              <a:spAutoFit/>
            </a:bodyPr>
            <a:lstStyle/>
            <a:p>
              <a:pPr algn="ctr"/>
              <a:r>
                <a:rPr lang="es-PE" sz="1000" b="1" dirty="0"/>
                <a:t>Presupuesto: Programa Articulado Nutricional (PAN)</a:t>
              </a:r>
            </a:p>
          </p:txBody>
        </p:sp>
      </p:grpSp>
      <p:sp>
        <p:nvSpPr>
          <p:cNvPr id="31" name="TextBox 43">
            <a:extLst>
              <a:ext uri="{FF2B5EF4-FFF2-40B4-BE49-F238E27FC236}">
                <a16:creationId xmlns="" xmlns:a16="http://schemas.microsoft.com/office/drawing/2014/main" id="{137DE18F-4860-4CB6-AE0F-550335CB5212}"/>
              </a:ext>
            </a:extLst>
          </p:cNvPr>
          <p:cNvSpPr txBox="1"/>
          <p:nvPr/>
        </p:nvSpPr>
        <p:spPr>
          <a:xfrm>
            <a:off x="2633494" y="771468"/>
            <a:ext cx="6314212" cy="584775"/>
          </a:xfrm>
          <a:prstGeom prst="rect">
            <a:avLst/>
          </a:prstGeom>
          <a:noFill/>
        </p:spPr>
        <p:txBody>
          <a:bodyPr wrap="square" rtlCol="0">
            <a:spAutoFit/>
          </a:bodyPr>
          <a:lstStyle/>
          <a:p>
            <a:pPr algn="ctr"/>
            <a:r>
              <a:rPr lang="es-PE" sz="1600" b="1" dirty="0">
                <a:solidFill>
                  <a:srgbClr val="E51A6B"/>
                </a:solidFill>
                <a:latin typeface="VAG Rounded Light SSi" panose="020B0500000000000000" pitchFamily="34" charset="0"/>
              </a:rPr>
              <a:t>Comparación entre DCI y asignación presupuestal por región</a:t>
            </a:r>
          </a:p>
          <a:p>
            <a:pPr algn="ctr"/>
            <a:r>
              <a:rPr lang="es-PE" sz="1600" dirty="0">
                <a:solidFill>
                  <a:srgbClr val="E51A6B"/>
                </a:solidFill>
                <a:latin typeface="VAG Rounded Light SSi" panose="020B0500000000000000" pitchFamily="34" charset="0"/>
              </a:rPr>
              <a:t>(2007, 2009 y 2010) </a:t>
            </a:r>
          </a:p>
        </p:txBody>
      </p:sp>
    </p:spTree>
    <p:extLst>
      <p:ext uri="{BB962C8B-B14F-4D97-AF65-F5344CB8AC3E}">
        <p14:creationId xmlns:p14="http://schemas.microsoft.com/office/powerpoint/2010/main" val="84810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https://www.mef.gob.pe/contenidos/presu_publ/imagenes/modelo_logico.gif">
            <a:extLst>
              <a:ext uri="{FF2B5EF4-FFF2-40B4-BE49-F238E27FC236}">
                <a16:creationId xmlns="" xmlns:a16="http://schemas.microsoft.com/office/drawing/2014/main" id="{5A665B8C-5403-4E42-B11C-4F01BB8D65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3670" y="643467"/>
            <a:ext cx="6684245" cy="53473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 xmlns:a16="http://schemas.microsoft.com/office/drawing/2014/main" id="{53657E9A-F87C-4448-B4EF-B92E91C9BA34}"/>
              </a:ext>
            </a:extLst>
          </p:cNvPr>
          <p:cNvSpPr txBox="1"/>
          <p:nvPr/>
        </p:nvSpPr>
        <p:spPr>
          <a:xfrm>
            <a:off x="914400" y="5990863"/>
            <a:ext cx="10561899" cy="276999"/>
          </a:xfrm>
          <a:prstGeom prst="rect">
            <a:avLst/>
          </a:prstGeom>
          <a:noFill/>
        </p:spPr>
        <p:txBody>
          <a:bodyPr wrap="square" rtlCol="0">
            <a:spAutoFit/>
          </a:bodyPr>
          <a:lstStyle/>
          <a:p>
            <a:r>
              <a:rPr lang="es-PE" sz="1200" dirty="0"/>
              <a:t>https://www.mef.gob.pe/es/presupuesto-por-resultados/documentos-ppr/211-presupuesto-publico/presupuesto-por-resultados/2139-programa-articulado-nutricional</a:t>
            </a:r>
          </a:p>
        </p:txBody>
      </p:sp>
    </p:spTree>
    <p:extLst>
      <p:ext uri="{BB962C8B-B14F-4D97-AF65-F5344CB8AC3E}">
        <p14:creationId xmlns:p14="http://schemas.microsoft.com/office/powerpoint/2010/main" val="294555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65200"/>
          </a:xfrm>
          <a:prstGeom prst="rect">
            <a:avLst/>
          </a:prstGeom>
          <a:solidFill>
            <a:srgbClr val="64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3200" dirty="0">
                <a:latin typeface="Cardenio Modern" panose="03000700000000000000" pitchFamily="66" charset="0"/>
              </a:rPr>
              <a:t>Enfoque de financiamiento basado en resultados del gobierno: </a:t>
            </a:r>
            <a:br>
              <a:rPr lang="es-PE" sz="3200" dirty="0">
                <a:latin typeface="Cardenio Modern" panose="03000700000000000000" pitchFamily="66" charset="0"/>
              </a:rPr>
            </a:br>
            <a:r>
              <a:rPr lang="es-PE" sz="3200" dirty="0">
                <a:latin typeface="Cardenio Modern" panose="03000700000000000000" pitchFamily="66" charset="0"/>
              </a:rPr>
              <a:t>De 24 intervenciones clave, 2 fueron priorizadas</a:t>
            </a:r>
          </a:p>
        </p:txBody>
      </p:sp>
      <p:grpSp>
        <p:nvGrpSpPr>
          <p:cNvPr id="52" name="Group 51"/>
          <p:cNvGrpSpPr/>
          <p:nvPr/>
        </p:nvGrpSpPr>
        <p:grpSpPr>
          <a:xfrm>
            <a:off x="36095" y="1161163"/>
            <a:ext cx="12093559" cy="5477465"/>
            <a:chOff x="36095" y="1161163"/>
            <a:chExt cx="12093559" cy="5477465"/>
          </a:xfrm>
        </p:grpSpPr>
        <p:cxnSp>
          <p:nvCxnSpPr>
            <p:cNvPr id="70" name="Straight Connector 69"/>
            <p:cNvCxnSpPr/>
            <p:nvPr/>
          </p:nvCxnSpPr>
          <p:spPr>
            <a:xfrm>
              <a:off x="3657756" y="1556092"/>
              <a:ext cx="64654" cy="5082536"/>
            </a:xfrm>
            <a:prstGeom prst="line">
              <a:avLst/>
            </a:prstGeom>
            <a:ln w="28575">
              <a:solidFill>
                <a:schemeClr val="bg1">
                  <a:lumMod val="65000"/>
                  <a:alpha val="51000"/>
                </a:schemeClr>
              </a:solidFill>
              <a:prstDash val="dash"/>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6740286" y="1556092"/>
              <a:ext cx="64654" cy="5082536"/>
            </a:xfrm>
            <a:prstGeom prst="line">
              <a:avLst/>
            </a:prstGeom>
            <a:ln w="28575">
              <a:solidFill>
                <a:schemeClr val="bg1">
                  <a:lumMod val="65000"/>
                  <a:alpha val="51000"/>
                </a:schemeClr>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9890718" y="1556092"/>
              <a:ext cx="64654" cy="5082536"/>
            </a:xfrm>
            <a:prstGeom prst="line">
              <a:avLst/>
            </a:prstGeom>
            <a:ln w="28575">
              <a:solidFill>
                <a:schemeClr val="bg1">
                  <a:lumMod val="65000"/>
                  <a:alpha val="51000"/>
                </a:schemeClr>
              </a:solidFill>
              <a:prstDash val="dash"/>
            </a:ln>
          </p:spPr>
          <p:style>
            <a:lnRef idx="1">
              <a:schemeClr val="dk1"/>
            </a:lnRef>
            <a:fillRef idx="0">
              <a:schemeClr val="dk1"/>
            </a:fillRef>
            <a:effectRef idx="0">
              <a:schemeClr val="dk1"/>
            </a:effectRef>
            <a:fontRef idx="minor">
              <a:schemeClr val="tx1"/>
            </a:fontRef>
          </p:style>
        </p:cxnSp>
        <p:sp>
          <p:nvSpPr>
            <p:cNvPr id="3" name="Pentagon 2"/>
            <p:cNvSpPr/>
            <p:nvPr/>
          </p:nvSpPr>
          <p:spPr>
            <a:xfrm>
              <a:off x="36095" y="1161163"/>
              <a:ext cx="12093559" cy="314037"/>
            </a:xfrm>
            <a:prstGeom prst="homePlate">
              <a:avLst/>
            </a:prstGeom>
            <a:ln>
              <a:solidFill>
                <a:srgbClr val="E51A6B"/>
              </a:solidFill>
            </a:ln>
          </p:spPr>
          <p:style>
            <a:lnRef idx="2">
              <a:schemeClr val="accent1"/>
            </a:lnRef>
            <a:fillRef idx="1">
              <a:schemeClr val="lt1"/>
            </a:fillRef>
            <a:effectRef idx="0">
              <a:schemeClr val="accent1"/>
            </a:effectRef>
            <a:fontRef idx="minor">
              <a:schemeClr val="dk1"/>
            </a:fontRef>
          </p:style>
          <p:txBody>
            <a:bodyPr rtlCol="0" anchor="ctr"/>
            <a:lstStyle/>
            <a:p>
              <a:r>
                <a:rPr lang="es-PE" sz="1600" b="1" dirty="0">
                  <a:solidFill>
                    <a:srgbClr val="002060"/>
                  </a:solidFill>
                  <a:latin typeface="VAG Rounded Light SSi" panose="020B0500000000000000" pitchFamily="34" charset="0"/>
                </a:rPr>
                <a:t>	</a:t>
              </a:r>
              <a:r>
                <a:rPr lang="es-PE" sz="1600" b="1" dirty="0">
                  <a:solidFill>
                    <a:srgbClr val="E51A6B"/>
                  </a:solidFill>
                  <a:latin typeface="VAG Rounded Light SSi" panose="020B0500000000000000" pitchFamily="34" charset="0"/>
                </a:rPr>
                <a:t>INTERVENCIONES CLAVE						RESULTADOS</a:t>
              </a:r>
            </a:p>
          </p:txBody>
        </p:sp>
        <p:sp>
          <p:nvSpPr>
            <p:cNvPr id="36" name="Rectangle 35"/>
            <p:cNvSpPr/>
            <p:nvPr/>
          </p:nvSpPr>
          <p:spPr>
            <a:xfrm>
              <a:off x="36095" y="2565555"/>
              <a:ext cx="3171310" cy="853913"/>
            </a:xfrm>
            <a:prstGeom prst="rect">
              <a:avLst/>
            </a:prstGeom>
            <a:ln w="28575">
              <a:solidFill>
                <a:srgbClr val="E51A6B"/>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es-PE" sz="1600" b="1" dirty="0">
                  <a:latin typeface="VAG Rounded Light SSi" panose="020B0500000000000000" pitchFamily="34" charset="0"/>
                </a:rPr>
                <a:t>Vacuna Rotavirus</a:t>
              </a:r>
            </a:p>
            <a:p>
              <a:pPr algn="r"/>
              <a:r>
                <a:rPr lang="es-PE" sz="1600" b="1" dirty="0">
                  <a:latin typeface="VAG Rounded Light SSi" panose="020B0500000000000000" pitchFamily="34" charset="0"/>
                </a:rPr>
                <a:t>Vacuna Neumococo</a:t>
              </a:r>
            </a:p>
          </p:txBody>
        </p:sp>
        <p:sp>
          <p:nvSpPr>
            <p:cNvPr id="37" name="Rectangle 36"/>
            <p:cNvSpPr/>
            <p:nvPr/>
          </p:nvSpPr>
          <p:spPr>
            <a:xfrm>
              <a:off x="36095" y="4365138"/>
              <a:ext cx="3141216" cy="877457"/>
            </a:xfrm>
            <a:prstGeom prst="rect">
              <a:avLst/>
            </a:prstGeom>
            <a:ln w="28575">
              <a:solidFill>
                <a:srgbClr val="E51A6B"/>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es-PE" sz="1600" b="1" dirty="0">
                  <a:solidFill>
                    <a:schemeClr val="dk1"/>
                  </a:solidFill>
                  <a:latin typeface="VAG Rounded Light SSi" panose="020B0500000000000000" pitchFamily="34" charset="0"/>
                </a:rPr>
                <a:t>Sesiones de Consejería</a:t>
              </a:r>
            </a:p>
            <a:p>
              <a:pPr algn="r"/>
              <a:r>
                <a:rPr lang="es-PE" sz="1600" b="1" dirty="0">
                  <a:latin typeface="VAG Rounded Light SSi" panose="020B0500000000000000" pitchFamily="34" charset="0"/>
                </a:rPr>
                <a:t>Sesiones Demostrativas</a:t>
              </a:r>
              <a:endParaRPr lang="es-PE" sz="1600" b="1" dirty="0">
                <a:solidFill>
                  <a:schemeClr val="dk1"/>
                </a:solidFill>
                <a:latin typeface="VAG Rounded Light SSi" panose="020B0500000000000000" pitchFamily="34" charset="0"/>
              </a:endParaRPr>
            </a:p>
          </p:txBody>
        </p:sp>
        <p:sp>
          <p:nvSpPr>
            <p:cNvPr id="41" name="Rectangle 40"/>
            <p:cNvSpPr/>
            <p:nvPr/>
          </p:nvSpPr>
          <p:spPr>
            <a:xfrm>
              <a:off x="3975556" y="2946458"/>
              <a:ext cx="2621148" cy="95150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PE" sz="1600" b="1" dirty="0">
                  <a:latin typeface="VAG Rounded Light SSi" panose="020B0500000000000000" pitchFamily="34" charset="0"/>
                </a:rPr>
                <a:t>Lavado de manos &amp; Higiene</a:t>
              </a:r>
            </a:p>
            <a:p>
              <a:pPr algn="ctr"/>
              <a:r>
                <a:rPr lang="es-PE" sz="1400" dirty="0">
                  <a:latin typeface="VAG Rounded Light SSi" panose="020B0500000000000000" pitchFamily="34" charset="0"/>
                </a:rPr>
                <a:t>Madres de niños menores a 24 meses</a:t>
              </a:r>
            </a:p>
          </p:txBody>
        </p:sp>
        <p:sp>
          <p:nvSpPr>
            <p:cNvPr id="44" name="Rectangle 43"/>
            <p:cNvSpPr/>
            <p:nvPr/>
          </p:nvSpPr>
          <p:spPr>
            <a:xfrm>
              <a:off x="3975556" y="4230514"/>
              <a:ext cx="2621148" cy="9689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PE" sz="1600" b="1" dirty="0">
                  <a:latin typeface="VAG Rounded Light SSi" panose="020B0500000000000000" pitchFamily="34" charset="0"/>
                </a:rPr>
                <a:t>Lactancia exclusiva</a:t>
              </a:r>
            </a:p>
            <a:p>
              <a:pPr algn="ctr"/>
              <a:r>
                <a:rPr lang="es-PE" sz="1400" dirty="0">
                  <a:solidFill>
                    <a:schemeClr val="dk1"/>
                  </a:solidFill>
                  <a:latin typeface="VAG Rounded Light SSi" panose="020B0500000000000000" pitchFamily="34" charset="0"/>
                </a:rPr>
                <a:t>Madres de niños menores de 6 meses </a:t>
              </a:r>
            </a:p>
          </p:txBody>
        </p:sp>
        <p:sp>
          <p:nvSpPr>
            <p:cNvPr id="45" name="Rectangle 44"/>
            <p:cNvSpPr/>
            <p:nvPr/>
          </p:nvSpPr>
          <p:spPr>
            <a:xfrm>
              <a:off x="3975556" y="5459843"/>
              <a:ext cx="2621148" cy="9869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PE" sz="1600" b="1" dirty="0">
                  <a:solidFill>
                    <a:schemeClr val="dk1"/>
                  </a:solidFill>
                  <a:latin typeface="VAG Rounded Light SSi" panose="020B0500000000000000" pitchFamily="34" charset="0"/>
                </a:rPr>
                <a:t>Preparación adecuada de comidas</a:t>
              </a:r>
            </a:p>
            <a:p>
              <a:pPr algn="ctr"/>
              <a:r>
                <a:rPr lang="es-PE" sz="1400" dirty="0">
                  <a:latin typeface="VAG Rounded Light SSi" panose="020B0500000000000000" pitchFamily="34" charset="0"/>
                </a:rPr>
                <a:t>Madres de niños con edad entre 6 a 24 meses</a:t>
              </a:r>
              <a:endParaRPr lang="es-PE" sz="1400" dirty="0">
                <a:solidFill>
                  <a:schemeClr val="dk1"/>
                </a:solidFill>
                <a:latin typeface="VAG Rounded Light SSi" panose="020B0500000000000000" pitchFamily="34" charset="0"/>
              </a:endParaRPr>
            </a:p>
          </p:txBody>
        </p:sp>
        <p:sp>
          <p:nvSpPr>
            <p:cNvPr id="46" name="Rectangle 45"/>
            <p:cNvSpPr/>
            <p:nvPr/>
          </p:nvSpPr>
          <p:spPr>
            <a:xfrm>
              <a:off x="7027856" y="3242706"/>
              <a:ext cx="2543102" cy="1037980"/>
            </a:xfrm>
            <a:prstGeom prst="rect">
              <a:avLst/>
            </a:prstGeom>
            <a:ln>
              <a:solidFill>
                <a:srgbClr val="E51A6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600" b="1" dirty="0">
                  <a:latin typeface="VAG Rounded Light SSi" panose="020B0500000000000000" pitchFamily="34" charset="0"/>
                </a:rPr>
                <a:t>Reducción de Diarrea</a:t>
              </a:r>
            </a:p>
            <a:p>
              <a:pPr algn="ctr"/>
              <a:r>
                <a:rPr lang="es-PE" sz="1600" b="1" dirty="0">
                  <a:latin typeface="VAG Rounded Light SSi" panose="020B0500000000000000" pitchFamily="34" charset="0"/>
                </a:rPr>
                <a:t>Infecciones Respiratorias Agudas</a:t>
              </a:r>
            </a:p>
            <a:p>
              <a:pPr algn="ctr"/>
              <a:r>
                <a:rPr lang="es-PE" sz="1400" dirty="0">
                  <a:latin typeface="VAG Rounded Light SSi" panose="020B0500000000000000" pitchFamily="34" charset="0"/>
                </a:rPr>
                <a:t>Niños menores 24 meses</a:t>
              </a:r>
            </a:p>
          </p:txBody>
        </p:sp>
        <p:sp>
          <p:nvSpPr>
            <p:cNvPr id="48" name="Rectangle 47"/>
            <p:cNvSpPr/>
            <p:nvPr/>
          </p:nvSpPr>
          <p:spPr>
            <a:xfrm>
              <a:off x="7092093" y="4785364"/>
              <a:ext cx="2533983" cy="980395"/>
            </a:xfrm>
            <a:prstGeom prst="rect">
              <a:avLst/>
            </a:prstGeom>
            <a:ln>
              <a:solidFill>
                <a:srgbClr val="E51A6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600" b="1" dirty="0">
                  <a:latin typeface="VAG Rounded Light SSi" panose="020B0500000000000000" pitchFamily="34" charset="0"/>
                </a:rPr>
                <a:t>B</a:t>
              </a:r>
              <a:r>
                <a:rPr lang="es-PE" sz="1600" b="1" dirty="0">
                  <a:solidFill>
                    <a:schemeClr val="dk1"/>
                  </a:solidFill>
                  <a:latin typeface="VAG Rounded Light SSi" panose="020B0500000000000000" pitchFamily="34" charset="0"/>
                </a:rPr>
                <a:t>uena</a:t>
              </a:r>
              <a:r>
                <a:rPr lang="es-PE" sz="1600" b="1" dirty="0">
                  <a:latin typeface="VAG Rounded Light SSi" panose="020B0500000000000000" pitchFamily="34" charset="0"/>
                </a:rPr>
                <a:t> calidad de dietas</a:t>
              </a:r>
              <a:endParaRPr lang="es-PE" sz="1600" b="1" dirty="0">
                <a:solidFill>
                  <a:schemeClr val="dk1"/>
                </a:solidFill>
                <a:latin typeface="VAG Rounded Light SSi" panose="020B0500000000000000" pitchFamily="34" charset="0"/>
              </a:endParaRPr>
            </a:p>
            <a:p>
              <a:pPr algn="ctr"/>
              <a:r>
                <a:rPr lang="es-PE" sz="1400" dirty="0">
                  <a:solidFill>
                    <a:schemeClr val="dk1"/>
                  </a:solidFill>
                  <a:latin typeface="VAG Rounded Light SSi" panose="020B0500000000000000" pitchFamily="34" charset="0"/>
                </a:rPr>
                <a:t>Niños con edad entre 6 </a:t>
              </a:r>
              <a:r>
                <a:rPr lang="es-PE" sz="1400" dirty="0">
                  <a:latin typeface="VAG Rounded Light SSi" panose="020B0500000000000000" pitchFamily="34" charset="0"/>
                </a:rPr>
                <a:t>a</a:t>
              </a:r>
              <a:r>
                <a:rPr lang="es-PE" sz="1400" dirty="0">
                  <a:solidFill>
                    <a:schemeClr val="dk1"/>
                  </a:solidFill>
                  <a:latin typeface="VAG Rounded Light SSi" panose="020B0500000000000000" pitchFamily="34" charset="0"/>
                </a:rPr>
                <a:t> 24 meses</a:t>
              </a:r>
            </a:p>
          </p:txBody>
        </p:sp>
        <p:sp>
          <p:nvSpPr>
            <p:cNvPr id="50" name="Rectangle 49"/>
            <p:cNvSpPr/>
            <p:nvPr/>
          </p:nvSpPr>
          <p:spPr>
            <a:xfrm>
              <a:off x="10318566" y="3629695"/>
              <a:ext cx="1698339" cy="1428074"/>
            </a:xfrm>
            <a:prstGeom prst="rect">
              <a:avLst/>
            </a:prstGeom>
            <a:ln>
              <a:solidFill>
                <a:srgbClr val="64CBC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PE" b="1" dirty="0">
                  <a:latin typeface="VAG Rounded Light SSi" panose="020B0500000000000000" pitchFamily="34" charset="0"/>
                </a:rPr>
                <a:t>Caída en el Retraso del Crecimiento</a:t>
              </a:r>
            </a:p>
            <a:p>
              <a:pPr algn="ctr"/>
              <a:r>
                <a:rPr lang="es-PE" sz="1600" dirty="0">
                  <a:latin typeface="VAG Rounded Light SSi" panose="020B0500000000000000" pitchFamily="34" charset="0"/>
                </a:rPr>
                <a:t>Niños menores 60 meses</a:t>
              </a:r>
            </a:p>
          </p:txBody>
        </p:sp>
        <p:sp>
          <p:nvSpPr>
            <p:cNvPr id="7" name="TextBox 6"/>
            <p:cNvSpPr txBox="1"/>
            <p:nvPr/>
          </p:nvSpPr>
          <p:spPr>
            <a:xfrm>
              <a:off x="1083330" y="1546861"/>
              <a:ext cx="2576946" cy="338554"/>
            </a:xfrm>
            <a:prstGeom prst="rect">
              <a:avLst/>
            </a:prstGeom>
            <a:noFill/>
          </p:spPr>
          <p:txBody>
            <a:bodyPr wrap="square" rtlCol="0">
              <a:spAutoFit/>
            </a:bodyPr>
            <a:lstStyle/>
            <a:p>
              <a:r>
                <a:rPr lang="es-PE" sz="1600" dirty="0">
                  <a:latin typeface="VAG Rounded Light SSi" panose="020B0500000000000000" pitchFamily="34" charset="0"/>
                </a:rPr>
                <a:t>Productos (Servicios)</a:t>
              </a:r>
            </a:p>
          </p:txBody>
        </p:sp>
        <p:sp>
          <p:nvSpPr>
            <p:cNvPr id="54" name="TextBox 53"/>
            <p:cNvSpPr txBox="1"/>
            <p:nvPr/>
          </p:nvSpPr>
          <p:spPr>
            <a:xfrm>
              <a:off x="4626668" y="1546861"/>
              <a:ext cx="2576946" cy="338554"/>
            </a:xfrm>
            <a:prstGeom prst="rect">
              <a:avLst/>
            </a:prstGeom>
            <a:noFill/>
          </p:spPr>
          <p:txBody>
            <a:bodyPr wrap="square" rtlCol="0">
              <a:spAutoFit/>
            </a:bodyPr>
            <a:lstStyle/>
            <a:p>
              <a:r>
                <a:rPr lang="es-PE" sz="1600" dirty="0">
                  <a:latin typeface="VAG Rounded Light SSi" panose="020B0500000000000000" pitchFamily="34" charset="0"/>
                </a:rPr>
                <a:t>Inmediato</a:t>
              </a:r>
            </a:p>
          </p:txBody>
        </p:sp>
        <p:sp>
          <p:nvSpPr>
            <p:cNvPr id="57" name="TextBox 56"/>
            <p:cNvSpPr txBox="1"/>
            <p:nvPr/>
          </p:nvSpPr>
          <p:spPr>
            <a:xfrm>
              <a:off x="7584112" y="1537068"/>
              <a:ext cx="2576946" cy="338554"/>
            </a:xfrm>
            <a:prstGeom prst="rect">
              <a:avLst/>
            </a:prstGeom>
            <a:noFill/>
          </p:spPr>
          <p:txBody>
            <a:bodyPr wrap="square" rtlCol="0">
              <a:spAutoFit/>
            </a:bodyPr>
            <a:lstStyle/>
            <a:p>
              <a:r>
                <a:rPr lang="es-PE" sz="1600" dirty="0">
                  <a:latin typeface="VAG Rounded Light SSi" panose="020B0500000000000000" pitchFamily="34" charset="0"/>
                </a:rPr>
                <a:t>Intermedio</a:t>
              </a:r>
            </a:p>
          </p:txBody>
        </p:sp>
        <p:sp>
          <p:nvSpPr>
            <p:cNvPr id="64" name="TextBox 63"/>
            <p:cNvSpPr txBox="1"/>
            <p:nvPr/>
          </p:nvSpPr>
          <p:spPr>
            <a:xfrm>
              <a:off x="10450680" y="1548669"/>
              <a:ext cx="1288473" cy="338554"/>
            </a:xfrm>
            <a:prstGeom prst="rect">
              <a:avLst/>
            </a:prstGeom>
            <a:noFill/>
          </p:spPr>
          <p:txBody>
            <a:bodyPr wrap="square" rtlCol="0">
              <a:spAutoFit/>
            </a:bodyPr>
            <a:lstStyle/>
            <a:p>
              <a:r>
                <a:rPr lang="es-PE" sz="1600" dirty="0">
                  <a:latin typeface="VAG Rounded Light SSi" panose="020B0500000000000000" pitchFamily="34" charset="0"/>
                </a:rPr>
                <a:t>Final</a:t>
              </a:r>
            </a:p>
          </p:txBody>
        </p:sp>
        <p:sp>
          <p:nvSpPr>
            <p:cNvPr id="72" name="TextBox 71"/>
            <p:cNvSpPr txBox="1"/>
            <p:nvPr/>
          </p:nvSpPr>
          <p:spPr>
            <a:xfrm>
              <a:off x="1341982" y="2226009"/>
              <a:ext cx="1780034" cy="307777"/>
            </a:xfrm>
            <a:prstGeom prst="rect">
              <a:avLst/>
            </a:prstGeom>
            <a:noFill/>
          </p:spPr>
          <p:txBody>
            <a:bodyPr wrap="square" rtlCol="0">
              <a:spAutoFit/>
            </a:bodyPr>
            <a:lstStyle/>
            <a:p>
              <a:r>
                <a:rPr lang="es-PE" sz="1400" b="1" dirty="0">
                  <a:latin typeface="VAG Rounded Light SSi" panose="020B0500000000000000" pitchFamily="34" charset="0"/>
                </a:rPr>
                <a:t>Vacunas</a:t>
              </a:r>
            </a:p>
          </p:txBody>
        </p:sp>
        <p:sp>
          <p:nvSpPr>
            <p:cNvPr id="73" name="TextBox 72"/>
            <p:cNvSpPr txBox="1"/>
            <p:nvPr/>
          </p:nvSpPr>
          <p:spPr>
            <a:xfrm>
              <a:off x="1193165" y="3882067"/>
              <a:ext cx="2188320" cy="461665"/>
            </a:xfrm>
            <a:prstGeom prst="rect">
              <a:avLst/>
            </a:prstGeom>
            <a:noFill/>
          </p:spPr>
          <p:txBody>
            <a:bodyPr wrap="square" rtlCol="0">
              <a:spAutoFit/>
            </a:bodyPr>
            <a:lstStyle/>
            <a:p>
              <a:pPr algn="ctr"/>
              <a:r>
                <a:rPr lang="es-PE" sz="1200" b="1" dirty="0">
                  <a:latin typeface="VAG Rounded Light SSi" panose="020B0500000000000000" pitchFamily="34" charset="0"/>
                </a:rPr>
                <a:t>Control para el Crecimiento y Desarrollo -CRED</a:t>
              </a:r>
            </a:p>
          </p:txBody>
        </p:sp>
        <p:sp>
          <p:nvSpPr>
            <p:cNvPr id="74" name="TextBox 73"/>
            <p:cNvSpPr txBox="1"/>
            <p:nvPr/>
          </p:nvSpPr>
          <p:spPr>
            <a:xfrm>
              <a:off x="3332388" y="2653472"/>
              <a:ext cx="2188320" cy="307777"/>
            </a:xfrm>
            <a:prstGeom prst="rect">
              <a:avLst/>
            </a:prstGeom>
            <a:noFill/>
          </p:spPr>
          <p:txBody>
            <a:bodyPr wrap="square" rtlCol="0">
              <a:spAutoFit/>
            </a:bodyPr>
            <a:lstStyle/>
            <a:p>
              <a:pPr algn="ctr"/>
              <a:r>
                <a:rPr lang="es-PE" sz="1400" b="1" dirty="0">
                  <a:latin typeface="VAG Rounded Light SSi" panose="020B0500000000000000" pitchFamily="34" charset="0"/>
                </a:rPr>
                <a:t>3 prácticas clave</a:t>
              </a:r>
            </a:p>
          </p:txBody>
        </p:sp>
        <p:cxnSp>
          <p:nvCxnSpPr>
            <p:cNvPr id="23" name="Straight Arrow Connector 22"/>
            <p:cNvCxnSpPr/>
            <p:nvPr/>
          </p:nvCxnSpPr>
          <p:spPr>
            <a:xfrm flipH="1" flipV="1">
              <a:off x="1262888" y="2252353"/>
              <a:ext cx="3110" cy="2117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4" name="Straight Arrow Connector 83"/>
            <p:cNvCxnSpPr/>
            <p:nvPr/>
          </p:nvCxnSpPr>
          <p:spPr>
            <a:xfrm flipH="1" flipV="1">
              <a:off x="1214115" y="3924614"/>
              <a:ext cx="3110" cy="2117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25" y="2663668"/>
              <a:ext cx="852469" cy="5903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25" y="4474396"/>
              <a:ext cx="911343" cy="603765"/>
            </a:xfrm>
            <a:prstGeom prst="rect">
              <a:avLst/>
            </a:prstGeom>
          </p:spPr>
        </p:pic>
        <p:grpSp>
          <p:nvGrpSpPr>
            <p:cNvPr id="2" name="Group 1"/>
            <p:cNvGrpSpPr/>
            <p:nvPr/>
          </p:nvGrpSpPr>
          <p:grpSpPr>
            <a:xfrm>
              <a:off x="3208867" y="2551868"/>
              <a:ext cx="5096933" cy="411461"/>
              <a:chOff x="3208867" y="2568802"/>
              <a:chExt cx="5096933" cy="411461"/>
            </a:xfrm>
          </p:grpSpPr>
          <p:cxnSp>
            <p:nvCxnSpPr>
              <p:cNvPr id="39" name="Straight Connector 38"/>
              <p:cNvCxnSpPr/>
              <p:nvPr/>
            </p:nvCxnSpPr>
            <p:spPr>
              <a:xfrm>
                <a:off x="3208867" y="2587465"/>
                <a:ext cx="5096933" cy="0"/>
              </a:xfrm>
              <a:prstGeom prst="line">
                <a:avLst/>
              </a:prstGeom>
              <a:ln w="38100">
                <a:solidFill>
                  <a:srgbClr val="E51A6B"/>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299407" y="2568802"/>
                <a:ext cx="0" cy="411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660276" y="1546861"/>
              <a:ext cx="8328524" cy="327233"/>
            </a:xfrm>
            <a:prstGeom prst="rect">
              <a:avLst/>
            </a:prstGeom>
            <a:solidFill>
              <a:srgbClr val="E51A6B">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latin typeface="VAG Rounded Light SSi" panose="020B0500000000000000" pitchFamily="34" charset="0"/>
              </a:endParaRPr>
            </a:p>
          </p:txBody>
        </p:sp>
        <p:cxnSp>
          <p:nvCxnSpPr>
            <p:cNvPr id="11" name="Straight Arrow Connector 10"/>
            <p:cNvCxnSpPr>
              <a:stCxn id="37" idx="3"/>
            </p:cNvCxnSpPr>
            <p:nvPr/>
          </p:nvCxnSpPr>
          <p:spPr>
            <a:xfrm flipV="1">
              <a:off x="3177311" y="3761696"/>
              <a:ext cx="691956" cy="1042171"/>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7" idx="3"/>
            </p:cNvCxnSpPr>
            <p:nvPr/>
          </p:nvCxnSpPr>
          <p:spPr>
            <a:xfrm>
              <a:off x="3177311" y="4803867"/>
              <a:ext cx="713578" cy="0"/>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7" idx="3"/>
            </p:cNvCxnSpPr>
            <p:nvPr/>
          </p:nvCxnSpPr>
          <p:spPr>
            <a:xfrm>
              <a:off x="3177311" y="4803867"/>
              <a:ext cx="664411" cy="961892"/>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1" idx="3"/>
            </p:cNvCxnSpPr>
            <p:nvPr/>
          </p:nvCxnSpPr>
          <p:spPr>
            <a:xfrm flipV="1">
              <a:off x="6596704" y="3419468"/>
              <a:ext cx="371363" cy="2742"/>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4" idx="3"/>
            </p:cNvCxnSpPr>
            <p:nvPr/>
          </p:nvCxnSpPr>
          <p:spPr>
            <a:xfrm flipV="1">
              <a:off x="6596704" y="4280686"/>
              <a:ext cx="371363" cy="434280"/>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4" idx="3"/>
            </p:cNvCxnSpPr>
            <p:nvPr/>
          </p:nvCxnSpPr>
          <p:spPr>
            <a:xfrm>
              <a:off x="6596704" y="4714966"/>
              <a:ext cx="371363" cy="448313"/>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5" idx="3"/>
            </p:cNvCxnSpPr>
            <p:nvPr/>
          </p:nvCxnSpPr>
          <p:spPr>
            <a:xfrm flipV="1">
              <a:off x="6596704" y="5459843"/>
              <a:ext cx="371363" cy="493473"/>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6" idx="3"/>
            </p:cNvCxnSpPr>
            <p:nvPr/>
          </p:nvCxnSpPr>
          <p:spPr>
            <a:xfrm>
              <a:off x="9570958" y="3761696"/>
              <a:ext cx="590100" cy="468818"/>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3"/>
            </p:cNvCxnSpPr>
            <p:nvPr/>
          </p:nvCxnSpPr>
          <p:spPr>
            <a:xfrm flipV="1">
              <a:off x="9626076" y="4714965"/>
              <a:ext cx="534982" cy="560597"/>
            </a:xfrm>
            <a:prstGeom prst="straightConnector1">
              <a:avLst/>
            </a:prstGeom>
            <a:ln w="38100">
              <a:solidFill>
                <a:srgbClr val="E51A6B"/>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a:xfrm>
            <a:off x="11409836" y="6389970"/>
            <a:ext cx="676835" cy="365125"/>
          </a:xfrm>
        </p:spPr>
        <p:txBody>
          <a:bodyPr/>
          <a:lstStyle/>
          <a:p>
            <a:fld id="{72D3A0AC-46DB-4B2E-8397-CAC65D1D7789}" type="slidenum">
              <a:rPr lang="en-US" smtClean="0"/>
              <a:t>12</a:t>
            </a:fld>
            <a:endParaRPr lang="en-US"/>
          </a:p>
        </p:txBody>
      </p:sp>
      <p:sp>
        <p:nvSpPr>
          <p:cNvPr id="53" name="Rectangle 52"/>
          <p:cNvSpPr/>
          <p:nvPr/>
        </p:nvSpPr>
        <p:spPr>
          <a:xfrm>
            <a:off x="1808628" y="6677773"/>
            <a:ext cx="10383372" cy="191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41754" y="6633976"/>
            <a:ext cx="5294038" cy="276999"/>
          </a:xfrm>
          <a:prstGeom prst="rect">
            <a:avLst/>
          </a:prstGeom>
          <a:noFill/>
        </p:spPr>
        <p:txBody>
          <a:bodyPr wrap="square" rtlCol="0">
            <a:spAutoFit/>
          </a:bodyPr>
          <a:lstStyle/>
          <a:p>
            <a:r>
              <a:rPr lang="es-PE" sz="1200" dirty="0"/>
              <a:t>Fuente:  MEF / Tomado de Banco Mundial, Dando la Talla</a:t>
            </a:r>
          </a:p>
        </p:txBody>
      </p:sp>
    </p:spTree>
    <p:extLst>
      <p:ext uri="{BB962C8B-B14F-4D97-AF65-F5344CB8AC3E}">
        <p14:creationId xmlns:p14="http://schemas.microsoft.com/office/powerpoint/2010/main" val="2138390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persona, edificio, grupo, pared&#10;&#10;Descripción generada con confianza muy alta">
            <a:extLst>
              <a:ext uri="{FF2B5EF4-FFF2-40B4-BE49-F238E27FC236}">
                <a16:creationId xmlns="" xmlns:a16="http://schemas.microsoft.com/office/drawing/2014/main" id="{440763FD-3149-4535-86E0-0DB8CE27CE65}"/>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Tree>
    <p:extLst>
      <p:ext uri="{BB962C8B-B14F-4D97-AF65-F5344CB8AC3E}">
        <p14:creationId xmlns:p14="http://schemas.microsoft.com/office/powerpoint/2010/main" val="1651577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219A63BC-0301-4871-854F-734B80A27C16}"/>
              </a:ext>
            </a:extLst>
          </p:cNvPr>
          <p:cNvSpPr/>
          <p:nvPr/>
        </p:nvSpPr>
        <p:spPr>
          <a:xfrm>
            <a:off x="197366" y="379600"/>
            <a:ext cx="11831348" cy="523220"/>
          </a:xfrm>
          <a:prstGeom prst="rect">
            <a:avLst/>
          </a:prstGeom>
        </p:spPr>
        <p:txBody>
          <a:bodyPr wrap="square">
            <a:spAutoFit/>
          </a:bodyPr>
          <a:lstStyle/>
          <a:p>
            <a:pPr algn="ctr"/>
            <a:r>
              <a:rPr lang="es-PE" sz="2800" b="1" dirty="0">
                <a:solidFill>
                  <a:srgbClr val="64CBC9"/>
                </a:solidFill>
                <a:latin typeface="Cardenio Modern" panose="03000700000000000000" pitchFamily="66" charset="0"/>
              </a:rPr>
              <a:t>Políticas públicas basadas en evidencia y presupuestos orientados a resultados</a:t>
            </a:r>
          </a:p>
        </p:txBody>
      </p:sp>
      <p:sp>
        <p:nvSpPr>
          <p:cNvPr id="7" name="Título 9">
            <a:extLst>
              <a:ext uri="{FF2B5EF4-FFF2-40B4-BE49-F238E27FC236}">
                <a16:creationId xmlns="" xmlns:a16="http://schemas.microsoft.com/office/drawing/2014/main" id="{E7EB735D-2124-4A1A-97EE-74711D96F6D7}"/>
              </a:ext>
            </a:extLst>
          </p:cNvPr>
          <p:cNvSpPr txBox="1">
            <a:spLocks/>
          </p:cNvSpPr>
          <p:nvPr/>
        </p:nvSpPr>
        <p:spPr bwMode="auto">
          <a:xfrm>
            <a:off x="260430" y="958550"/>
            <a:ext cx="6290841" cy="4191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lIns="83660" tIns="41830" rIns="83660" bIns="41830"/>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51" algn="ctr" rtl="0" fontAlgn="base">
              <a:spcBef>
                <a:spcPct val="0"/>
              </a:spcBef>
              <a:spcAft>
                <a:spcPct val="0"/>
              </a:spcAft>
              <a:defRPr sz="4400">
                <a:solidFill>
                  <a:schemeClr val="tx1"/>
                </a:solidFill>
                <a:latin typeface="Calibri" pitchFamily="34" charset="0"/>
              </a:defRPr>
            </a:lvl6pPr>
            <a:lvl7pPr marL="914100" algn="ctr" rtl="0" fontAlgn="base">
              <a:spcBef>
                <a:spcPct val="0"/>
              </a:spcBef>
              <a:spcAft>
                <a:spcPct val="0"/>
              </a:spcAft>
              <a:defRPr sz="4400">
                <a:solidFill>
                  <a:schemeClr val="tx1"/>
                </a:solidFill>
                <a:latin typeface="Calibri" pitchFamily="34" charset="0"/>
              </a:defRPr>
            </a:lvl7pPr>
            <a:lvl8pPr marL="1371151" algn="ctr" rtl="0" fontAlgn="base">
              <a:spcBef>
                <a:spcPct val="0"/>
              </a:spcBef>
              <a:spcAft>
                <a:spcPct val="0"/>
              </a:spcAft>
              <a:defRPr sz="4400">
                <a:solidFill>
                  <a:schemeClr val="tx1"/>
                </a:solidFill>
                <a:latin typeface="Calibri" pitchFamily="34" charset="0"/>
              </a:defRPr>
            </a:lvl8pPr>
            <a:lvl9pPr marL="1828202" algn="ctr" rtl="0" fontAlgn="base">
              <a:spcBef>
                <a:spcPct val="0"/>
              </a:spcBef>
              <a:spcAft>
                <a:spcPct val="0"/>
              </a:spcAft>
              <a:defRPr sz="4400">
                <a:solidFill>
                  <a:schemeClr val="tx1"/>
                </a:solidFill>
                <a:latin typeface="Calibri" pitchFamily="34" charset="0"/>
              </a:defRPr>
            </a:lvl9pPr>
          </a:lstStyle>
          <a:p>
            <a:pPr algn="l" eaLnBrk="1" hangingPunct="1">
              <a:defRPr/>
            </a:pPr>
            <a:r>
              <a:rPr lang="es-ES" altLang="es-PE" sz="2000" dirty="0">
                <a:solidFill>
                  <a:srgbClr val="E51A6B"/>
                </a:solidFill>
                <a:latin typeface="VAG Rounded Light SSi" panose="020B0500000000000000" pitchFamily="34" charset="0"/>
                <a:cs typeface="Arial" panose="020B0604020202020204" pitchFamily="34" charset="0"/>
              </a:rPr>
              <a:t>Estrategia Nacional de Desarrollo e Inclusión Social Incluir para Crecer / Política Nacional de Desarrollo e Inclusión Social (2011 - )</a:t>
            </a:r>
          </a:p>
          <a:p>
            <a:pPr algn="l" eaLnBrk="1" hangingPunct="1">
              <a:defRPr/>
            </a:pPr>
            <a:endParaRPr lang="es-ES" altLang="es-PE" sz="1800" b="0" dirty="0">
              <a:solidFill>
                <a:srgbClr val="E51A6B"/>
              </a:solidFill>
              <a:latin typeface="VAG Rounded Light SSi" panose="020B0500000000000000" pitchFamily="34" charset="0"/>
              <a:cs typeface="Arial" panose="020B0604020202020204" pitchFamily="34" charset="0"/>
            </a:endParaRPr>
          </a:p>
          <a:p>
            <a:pPr algn="just">
              <a:defRPr/>
            </a:pPr>
            <a:r>
              <a:rPr lang="es-PE" sz="2000" dirty="0">
                <a:solidFill>
                  <a:srgbClr val="E51A6B"/>
                </a:solidFill>
                <a:latin typeface="VAG Rounded Light SSi" panose="020B0500000000000000" pitchFamily="34" charset="0"/>
                <a:cs typeface="Arial" panose="020B0604020202020204" pitchFamily="34" charset="0"/>
              </a:rPr>
              <a:t>Lineamientos para la Gestión Articulada Intersectorial e Intergubernamental orientada a Promover el Desarrollo Infantil Temprano “Primero la Infancia” </a:t>
            </a:r>
            <a:r>
              <a:rPr lang="es-PE" sz="1800" dirty="0">
                <a:latin typeface="VAG Rounded Light SSi" panose="020B0500000000000000" pitchFamily="34" charset="0"/>
                <a:cs typeface="Arial" panose="020B0604020202020204" pitchFamily="34" charset="0"/>
              </a:rPr>
              <a:t>(DS No. 010-2016-MIDIS).</a:t>
            </a:r>
            <a:endParaRPr lang="es-PE" sz="1800" b="0" dirty="0">
              <a:latin typeface="VAG Rounded Light SSi" panose="020B0500000000000000" pitchFamily="34" charset="0"/>
              <a:cs typeface="Arial" panose="020B0604020202020204" pitchFamily="34" charset="0"/>
            </a:endParaRPr>
          </a:p>
          <a:p>
            <a:pPr algn="just">
              <a:defRPr/>
            </a:pPr>
            <a:r>
              <a:rPr lang="es-PE" sz="1400" b="0" dirty="0">
                <a:latin typeface="VAG Rounded Light SSi" panose="020B0500000000000000" pitchFamily="34" charset="0"/>
                <a:cs typeface="Arial" panose="020B0604020202020204" pitchFamily="34" charset="0"/>
              </a:rPr>
              <a:t>Desarrollo Infantil Temprano: proceso progresivo, multidimensional, integral y oportuno, que abarca desde la etapa de gestación hasta los 5 años de vida de la niña o del niño. Se traduce en la construcción de capacidades cada vez más complejas en las niñas y niños, para lograr una mayor autonomía en interrelación con su entorno, en pleno ejercicio de sus derechos</a:t>
            </a:r>
            <a:endParaRPr lang="es-ES" altLang="es-PE" sz="1400" b="0" dirty="0">
              <a:latin typeface="VAG Rounded Light SSi" panose="020B0500000000000000" pitchFamily="34" charset="0"/>
              <a:cs typeface="Arial" panose="020B0604020202020204" pitchFamily="34" charset="0"/>
            </a:endParaRPr>
          </a:p>
        </p:txBody>
      </p:sp>
      <p:pic>
        <p:nvPicPr>
          <p:cNvPr id="8" name="Picture 15">
            <a:extLst>
              <a:ext uri="{FF2B5EF4-FFF2-40B4-BE49-F238E27FC236}">
                <a16:creationId xmlns="" xmlns:a16="http://schemas.microsoft.com/office/drawing/2014/main" id="{F04D72F5-1184-45D8-9B7A-58B10F2C0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244" y="902820"/>
            <a:ext cx="4795838" cy="348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n 5">
            <a:extLst>
              <a:ext uri="{FF2B5EF4-FFF2-40B4-BE49-F238E27FC236}">
                <a16:creationId xmlns="" xmlns:a16="http://schemas.microsoft.com/office/drawing/2014/main" id="{BC1DAD14-1BD8-4638-8AEE-8FB94D99CE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1517"/>
          <a:stretch/>
        </p:blipFill>
        <p:spPr bwMode="auto">
          <a:xfrm>
            <a:off x="1302152" y="4369708"/>
            <a:ext cx="8478455" cy="238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294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1649837" y="5226746"/>
            <a:ext cx="4483072" cy="56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026" dirty="0">
                <a:solidFill>
                  <a:schemeClr val="tx2"/>
                </a:solidFill>
                <a:latin typeface="VAG Rounded Light SSi" panose="020B0500000000000000" pitchFamily="34" charset="0"/>
              </a:rPr>
              <a:t>Pasar de un enfoque sectorial a un enfoque centrado en la persona</a:t>
            </a:r>
          </a:p>
        </p:txBody>
      </p:sp>
      <p:sp>
        <p:nvSpPr>
          <p:cNvPr id="8" name="11 Rectángulo"/>
          <p:cNvSpPr/>
          <p:nvPr/>
        </p:nvSpPr>
        <p:spPr>
          <a:xfrm>
            <a:off x="920187" y="1112207"/>
            <a:ext cx="10093123" cy="41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8203" tIns="39101" rIns="78203" bIns="39101" rtlCol="0" anchor="ctr">
            <a:noAutofit/>
          </a:bodyPr>
          <a:lstStyle/>
          <a:p>
            <a:pPr algn="ctr">
              <a:lnSpc>
                <a:spcPct val="90000"/>
              </a:lnSpc>
              <a:spcBef>
                <a:spcPct val="0"/>
              </a:spcBef>
            </a:pPr>
            <a:r>
              <a:rPr lang="es-MX" sz="2400" b="1" dirty="0">
                <a:solidFill>
                  <a:srgbClr val="64CBC9"/>
                </a:solidFill>
                <a:latin typeface="Cardenio Modern" panose="03000700000000000000" pitchFamily="66" charset="0"/>
                <a:ea typeface="+mj-ea"/>
                <a:cs typeface="+mj-cs"/>
              </a:rPr>
              <a:t>PROMOVER QUE CADA NIÑO, NIÑA Y ADOLESCENTE RECIBA EL PAQUETE COMPLETO DE INTERVENCIONES</a:t>
            </a:r>
            <a:endParaRPr lang="es-MX" altLang="es-PE" sz="2400" b="1" dirty="0">
              <a:solidFill>
                <a:srgbClr val="64CBC9"/>
              </a:solidFill>
              <a:latin typeface="Cardenio Modern" panose="03000700000000000000" pitchFamily="66" charset="0"/>
              <a:ea typeface="+mj-ea"/>
              <a:cs typeface="+mj-cs"/>
            </a:endParaRPr>
          </a:p>
        </p:txBody>
      </p:sp>
      <p:graphicFrame>
        <p:nvGraphicFramePr>
          <p:cNvPr id="5" name="Diagrama 4"/>
          <p:cNvGraphicFramePr/>
          <p:nvPr>
            <p:extLst>
              <p:ext uri="{D42A27DB-BD31-4B8C-83A1-F6EECF244321}">
                <p14:modId xmlns:p14="http://schemas.microsoft.com/office/powerpoint/2010/main" val="542749727"/>
              </p:ext>
            </p:extLst>
          </p:nvPr>
        </p:nvGraphicFramePr>
        <p:xfrm>
          <a:off x="8621944" y="2026515"/>
          <a:ext cx="1699322" cy="2545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629" name="9 Grupo"/>
          <p:cNvGrpSpPr>
            <a:grpSpLocks/>
          </p:cNvGrpSpPr>
          <p:nvPr/>
        </p:nvGrpSpPr>
        <p:grpSpPr bwMode="auto">
          <a:xfrm>
            <a:off x="5880379" y="4713599"/>
            <a:ext cx="4230543" cy="966671"/>
            <a:chOff x="71082" y="548555"/>
            <a:chExt cx="3627202" cy="3418836"/>
          </a:xfrm>
        </p:grpSpPr>
        <p:sp>
          <p:nvSpPr>
            <p:cNvPr id="7" name="10 Rectángulo redondeado"/>
            <p:cNvSpPr/>
            <p:nvPr/>
          </p:nvSpPr>
          <p:spPr>
            <a:xfrm>
              <a:off x="145582" y="548555"/>
              <a:ext cx="3552702" cy="3418836"/>
            </a:xfrm>
            <a:prstGeom prst="roundRect">
              <a:avLst>
                <a:gd name="adj" fmla="val 10000"/>
              </a:avLst>
            </a:prstGeom>
            <a:ln>
              <a:noFill/>
            </a:ln>
          </p:spPr>
          <p:style>
            <a:lnRef idx="1">
              <a:schemeClr val="accent4"/>
            </a:lnRef>
            <a:fillRef idx="2">
              <a:schemeClr val="accent4"/>
            </a:fillRef>
            <a:effectRef idx="1">
              <a:schemeClr val="accent4"/>
            </a:effectRef>
            <a:fontRef idx="minor">
              <a:schemeClr val="dk1"/>
            </a:fontRef>
          </p:style>
        </p:sp>
        <p:sp>
          <p:nvSpPr>
            <p:cNvPr id="10" name="11 Rectángulo"/>
            <p:cNvSpPr/>
            <p:nvPr/>
          </p:nvSpPr>
          <p:spPr>
            <a:xfrm>
              <a:off x="71082" y="548555"/>
              <a:ext cx="3552702" cy="14789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2870" tIns="102870" rIns="102870" bIns="102870" spcCol="1270" anchor="ctr"/>
            <a:lstStyle/>
            <a:p>
              <a:pPr algn="ctr" defTabSz="1200166">
                <a:defRPr/>
              </a:pPr>
              <a:r>
                <a:rPr lang="es-PE" sz="1539" b="1" dirty="0">
                  <a:latin typeface="VAG Rounded Light SSi" panose="020B0500000000000000" pitchFamily="34" charset="0"/>
                </a:rPr>
                <a:t>Paquete 4 </a:t>
              </a:r>
            </a:p>
            <a:p>
              <a:pPr algn="ctr" defTabSz="1200166">
                <a:defRPr/>
              </a:pPr>
              <a:r>
                <a:rPr lang="es-PE" sz="1026" dirty="0">
                  <a:latin typeface="VAG Rounded Light SSi" panose="020B0500000000000000" pitchFamily="34" charset="0"/>
                </a:rPr>
                <a:t>Entorno</a:t>
              </a:r>
            </a:p>
          </p:txBody>
        </p:sp>
      </p:grpSp>
      <p:grpSp>
        <p:nvGrpSpPr>
          <p:cNvPr id="26630" name="12 Grupo"/>
          <p:cNvGrpSpPr>
            <a:grpSpLocks/>
          </p:cNvGrpSpPr>
          <p:nvPr/>
        </p:nvGrpSpPr>
        <p:grpSpPr bwMode="auto">
          <a:xfrm>
            <a:off x="6274108" y="5143928"/>
            <a:ext cx="3819164" cy="468401"/>
            <a:chOff x="552834" y="1332538"/>
            <a:chExt cx="2738901" cy="2200667"/>
          </a:xfrm>
        </p:grpSpPr>
        <p:sp>
          <p:nvSpPr>
            <p:cNvPr id="12" name="13 Rectángulo redondeado"/>
            <p:cNvSpPr/>
            <p:nvPr/>
          </p:nvSpPr>
          <p:spPr>
            <a:xfrm>
              <a:off x="552834" y="1351676"/>
              <a:ext cx="2660035" cy="2181529"/>
            </a:xfrm>
            <a:prstGeom prst="roundRect">
              <a:avLst>
                <a:gd name="adj" fmla="val 10000"/>
              </a:avLst>
            </a:prstGeom>
          </p:spPr>
          <p:style>
            <a:lnRef idx="3">
              <a:schemeClr val="lt1"/>
            </a:lnRef>
            <a:fillRef idx="1">
              <a:schemeClr val="accent4"/>
            </a:fillRef>
            <a:effectRef idx="1">
              <a:schemeClr val="accent4"/>
            </a:effectRef>
            <a:fontRef idx="minor">
              <a:schemeClr val="lt1"/>
            </a:fontRef>
          </p:style>
        </p:sp>
        <p:sp>
          <p:nvSpPr>
            <p:cNvPr id="13" name="14 Rectángulo"/>
            <p:cNvSpPr/>
            <p:nvPr/>
          </p:nvSpPr>
          <p:spPr>
            <a:xfrm>
              <a:off x="617095" y="1332538"/>
              <a:ext cx="2674640" cy="2053954"/>
            </a:xfrm>
            <a:prstGeom prst="rect">
              <a:avLst/>
            </a:prstGeom>
          </p:spPr>
          <p:style>
            <a:lnRef idx="0">
              <a:scrgbClr r="0" g="0" b="0"/>
            </a:lnRef>
            <a:fillRef idx="0">
              <a:scrgbClr r="0" g="0" b="0"/>
            </a:fillRef>
            <a:effectRef idx="0">
              <a:scrgbClr r="0" g="0" b="0"/>
            </a:effectRef>
            <a:fontRef idx="minor">
              <a:schemeClr val="lt1"/>
            </a:fontRef>
          </p:style>
          <p:txBody>
            <a:bodyPr lIns="34290" tIns="25718" rIns="34290" bIns="25718" spcCol="1270" anchor="ctr"/>
            <a:lstStyle/>
            <a:p>
              <a:pPr algn="ctr" defTabSz="600084">
                <a:lnSpc>
                  <a:spcPct val="90000"/>
                </a:lnSpc>
                <a:spcAft>
                  <a:spcPct val="35000"/>
                </a:spcAft>
                <a:defRPr/>
              </a:pPr>
              <a:r>
                <a:rPr lang="es-PE" sz="1200" dirty="0">
                  <a:solidFill>
                    <a:schemeClr val="bg1"/>
                  </a:solidFill>
                  <a:latin typeface="VAG Rounded Light SSi" panose="020B0500000000000000" pitchFamily="34" charset="0"/>
                </a:rPr>
                <a:t>Acceso a agua clorada para consumo humano </a:t>
              </a:r>
              <a:r>
                <a:rPr lang="es-ES" sz="1200" dirty="0">
                  <a:solidFill>
                    <a:schemeClr val="bg1"/>
                  </a:solidFill>
                  <a:latin typeface="VAG Rounded Light SSi" panose="020B0500000000000000" pitchFamily="34" charset="0"/>
                </a:rPr>
                <a:t>(cloro residual en muestra de agua de consumo &gt;= 0.5 mg/l)</a:t>
              </a:r>
              <a:endParaRPr lang="es-PE" sz="1200" dirty="0">
                <a:solidFill>
                  <a:schemeClr val="bg1"/>
                </a:solidFill>
                <a:latin typeface="VAG Rounded Light SSi" panose="020B0500000000000000" pitchFamily="34" charset="0"/>
              </a:endParaRPr>
            </a:p>
          </p:txBody>
        </p:sp>
      </p:grpSp>
      <p:graphicFrame>
        <p:nvGraphicFramePr>
          <p:cNvPr id="14" name="Marcador de contenido 3"/>
          <p:cNvGraphicFramePr>
            <a:graphicFrameLocks/>
          </p:cNvGraphicFramePr>
          <p:nvPr>
            <p:extLst>
              <p:ext uri="{D42A27DB-BD31-4B8C-83A1-F6EECF244321}">
                <p14:modId xmlns:p14="http://schemas.microsoft.com/office/powerpoint/2010/main" val="623144417"/>
              </p:ext>
            </p:extLst>
          </p:nvPr>
        </p:nvGraphicFramePr>
        <p:xfrm>
          <a:off x="1894114" y="2026515"/>
          <a:ext cx="1801308" cy="26392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echa a la derecha con muesca 14"/>
          <p:cNvSpPr/>
          <p:nvPr/>
        </p:nvSpPr>
        <p:spPr>
          <a:xfrm>
            <a:off x="3695422" y="2952959"/>
            <a:ext cx="1125520" cy="692419"/>
          </a:xfrm>
          <a:prstGeom prst="notchedRightArrow">
            <a:avLst/>
          </a:prstGeom>
          <a:solidFill>
            <a:srgbClr val="E51A6B"/>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s-PE" sz="1539" dirty="0">
              <a:latin typeface="VAG Rounded Light SSi" panose="020B0500000000000000" pitchFamily="34" charset="0"/>
            </a:endParaRPr>
          </a:p>
        </p:txBody>
      </p:sp>
      <p:pic>
        <p:nvPicPr>
          <p:cNvPr id="26633" name="Imagen 15"/>
          <p:cNvPicPr>
            <a:picLocks noChangeAspect="1" noChangeArrowheads="1"/>
          </p:cNvPicPr>
          <p:nvPr/>
        </p:nvPicPr>
        <p:blipFill>
          <a:blip r:embed="rId12">
            <a:extLst>
              <a:ext uri="{28A0092B-C50C-407E-A947-70E740481C1C}">
                <a14:useLocalDpi xmlns:a14="http://schemas.microsoft.com/office/drawing/2010/main" val="0"/>
              </a:ext>
            </a:extLst>
          </a:blip>
          <a:srcRect b="25420"/>
          <a:stretch>
            <a:fillRect/>
          </a:stretch>
        </p:blipFill>
        <p:spPr bwMode="auto">
          <a:xfrm>
            <a:off x="4798307" y="1972434"/>
            <a:ext cx="3667103" cy="272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5516522" y="5688358"/>
            <a:ext cx="4819777" cy="228204"/>
          </a:xfrm>
          <a:prstGeom prst="rect">
            <a:avLst/>
          </a:prstGeom>
        </p:spPr>
        <p:txBody>
          <a:bodyPr>
            <a:spAutoFit/>
          </a:bodyPr>
          <a:lstStyle/>
          <a:p>
            <a:pPr algn="ctr">
              <a:lnSpc>
                <a:spcPct val="107000"/>
              </a:lnSpc>
              <a:spcAft>
                <a:spcPts val="600"/>
              </a:spcAft>
              <a:defRPr/>
            </a:pPr>
            <a:r>
              <a:rPr lang="es-PE" sz="825" dirty="0">
                <a:latin typeface="VAG Rounded Light SSi" panose="020B0500000000000000" pitchFamily="34" charset="0"/>
                <a:ea typeface="Calibri" panose="020F0502020204030204" pitchFamily="34" charset="0"/>
                <a:cs typeface="Times New Roman" panose="02020603050405020304" pitchFamily="18" charset="0"/>
              </a:rPr>
              <a:t>(*) Se incorporará indicador de acuerdo a los avances del registro nominal de niños que reciben el servicio. </a:t>
            </a:r>
            <a:endParaRPr lang="es-PE" sz="1539" dirty="0">
              <a:latin typeface="VAG Rounded Light SSi" panose="020B0500000000000000" pitchFamily="34" charset="0"/>
              <a:ea typeface="Calibri" panose="020F0502020204030204" pitchFamily="34" charset="0"/>
              <a:cs typeface="Times New Roman" panose="02020603050405020304" pitchFamily="18" charset="0"/>
            </a:endParaRPr>
          </a:p>
        </p:txBody>
      </p:sp>
      <p:pic>
        <p:nvPicPr>
          <p:cNvPr id="26635" name="Picture 4" descr="http://3.bp.blogspot.com/-z5W0jYu3ebQ/Th8jyGMOoWI/AAAAAAAAR6o/AZFgAus-lp0/s1600/imagenesninosjugandoparaimprimir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8809" y="4790930"/>
            <a:ext cx="1247712" cy="59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descr="http://us.cdn2.123rf.com/168nwm/benchart/benchart1202/benchart120200015/12273888-ilustracia-n-de-un-edificio-alto-y-grande-de-dibujos-animados-con-muchas-ventanas-habitaciones-y-ofi.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60326" y="4754272"/>
            <a:ext cx="496912" cy="59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echa curvada hacia abajo 20"/>
          <p:cNvSpPr/>
          <p:nvPr/>
        </p:nvSpPr>
        <p:spPr>
          <a:xfrm>
            <a:off x="2851386" y="4761062"/>
            <a:ext cx="1417422" cy="295975"/>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PE" sz="1539" dirty="0">
              <a:solidFill>
                <a:schemeClr val="tx1"/>
              </a:solidFill>
              <a:latin typeface="VAG Rounded Light SSi" panose="020B0500000000000000" pitchFamily="34" charset="0"/>
            </a:endParaRPr>
          </a:p>
        </p:txBody>
      </p:sp>
      <p:sp>
        <p:nvSpPr>
          <p:cNvPr id="2" name="CuadroTexto 1"/>
          <p:cNvSpPr txBox="1"/>
          <p:nvPr/>
        </p:nvSpPr>
        <p:spPr>
          <a:xfrm>
            <a:off x="2010981" y="5925953"/>
            <a:ext cx="8325317" cy="302840"/>
          </a:xfrm>
          <a:prstGeom prst="rect">
            <a:avLst/>
          </a:prstGeom>
          <a:solidFill>
            <a:srgbClr val="E51A6B"/>
          </a:solidFill>
          <a:ln>
            <a:noFill/>
          </a:ln>
        </p:spPr>
        <p:txBody>
          <a:bodyPr>
            <a:spAutoFit/>
          </a:bodyPr>
          <a:lstStyle/>
          <a:p>
            <a:pPr algn="ctr">
              <a:defRPr/>
            </a:pPr>
            <a:r>
              <a:rPr lang="es-MX" altLang="es-PE" sz="1368" b="1" dirty="0">
                <a:solidFill>
                  <a:prstClr val="white"/>
                </a:solidFill>
                <a:latin typeface="VAG Rounded Light SSi" panose="020B0500000000000000" pitchFamily="34" charset="0"/>
              </a:rPr>
              <a:t>Promover que cada gestante, niña y niño reciba servicios integrales relacionados al DIT</a:t>
            </a:r>
            <a:endParaRPr lang="es-PE" sz="1368" dirty="0">
              <a:latin typeface="VAG Rounded Light SSi" panose="020B0500000000000000" pitchFamily="34" charset="0"/>
            </a:endParaRPr>
          </a:p>
        </p:txBody>
      </p:sp>
    </p:spTree>
    <p:extLst>
      <p:ext uri="{BB962C8B-B14F-4D97-AF65-F5344CB8AC3E}">
        <p14:creationId xmlns:p14="http://schemas.microsoft.com/office/powerpoint/2010/main" val="98377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0440" y="1206804"/>
            <a:ext cx="7688563" cy="67341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78203" tIns="39101" rIns="78203" bIns="39101" rtlCol="0" anchor="ctr">
            <a:normAutofit/>
          </a:bodyPr>
          <a:lstStyle/>
          <a:p>
            <a:pPr defTabSz="860737" eaLnBrk="0" fontAlgn="base" hangingPunct="0">
              <a:spcAft>
                <a:spcPct val="0"/>
              </a:spcAft>
            </a:pPr>
            <a:r>
              <a:rPr lang="es-PE" sz="1539" dirty="0">
                <a:solidFill>
                  <a:srgbClr val="E51A6B"/>
                </a:solidFill>
                <a:latin typeface="VAG Rounded Light SSi" panose="020B0500000000000000" pitchFamily="34" charset="0"/>
                <a:ea typeface="+mn-ea"/>
                <a:cs typeface="+mn-cs"/>
              </a:rPr>
              <a:t>COMPROMISOS EN LA REDUCCIÓN DE LA DESNUTRICIÓN CRÓNICA Y ANEMIA 2017-2021</a:t>
            </a:r>
          </a:p>
        </p:txBody>
      </p:sp>
      <p:sp>
        <p:nvSpPr>
          <p:cNvPr id="7" name="Rectángulo 6"/>
          <p:cNvSpPr/>
          <p:nvPr/>
        </p:nvSpPr>
        <p:spPr>
          <a:xfrm>
            <a:off x="4189380" y="1902965"/>
            <a:ext cx="6132411" cy="1566070"/>
          </a:xfrm>
          <a:prstGeom prst="rect">
            <a:avLst/>
          </a:prstGeom>
        </p:spPr>
        <p:txBody>
          <a:bodyPr wrap="square">
            <a:spAutoFit/>
          </a:bodyPr>
          <a:lstStyle/>
          <a:p>
            <a:pPr marL="257178" indent="-257178" algn="just">
              <a:buClr>
                <a:srgbClr val="A01A59"/>
              </a:buClr>
              <a:buFont typeface="Wingdings" panose="05000000000000000000" pitchFamily="2" charset="2"/>
              <a:buChar char="ü"/>
              <a:defRPr/>
            </a:pPr>
            <a:r>
              <a:rPr lang="es-ES" sz="1197" dirty="0">
                <a:latin typeface="VAG Rounded Light SSi" panose="020B0500000000000000" pitchFamily="34" charset="0"/>
                <a:ea typeface="Calibri" panose="020F0502020204030204" pitchFamily="34" charset="0"/>
              </a:rPr>
              <a:t>Acelerar el cierre de brechas requiere la aplicación de herramientas innovadoras de gestión que propicien e incentiven a un mejor desempeño de la administración pública hacia resultados prioritarios.</a:t>
            </a:r>
          </a:p>
          <a:p>
            <a:pPr marL="257178" indent="-257178" algn="just">
              <a:buClr>
                <a:srgbClr val="A01A59"/>
              </a:buClr>
              <a:buFont typeface="Wingdings" panose="05000000000000000000" pitchFamily="2" charset="2"/>
              <a:buChar char="ü"/>
              <a:defRPr/>
            </a:pPr>
            <a:r>
              <a:rPr lang="es-MX" sz="1197" dirty="0">
                <a:latin typeface="VAG Rounded Light SSi" panose="020B0500000000000000" pitchFamily="34" charset="0"/>
              </a:rPr>
              <a:t>Se incorpora metas de resultado, rendición de cuentas.</a:t>
            </a:r>
            <a:endParaRPr lang="es-PE" sz="1500" dirty="0">
              <a:latin typeface="VAG Rounded Light SSi" panose="020B0500000000000000" pitchFamily="34" charset="0"/>
            </a:endParaRPr>
          </a:p>
          <a:p>
            <a:pPr marL="257178" indent="-257178" algn="just">
              <a:buClr>
                <a:srgbClr val="A01A59"/>
              </a:buClr>
              <a:buFont typeface="Wingdings" panose="05000000000000000000" pitchFamily="2" charset="2"/>
              <a:buChar char="ü"/>
              <a:defRPr/>
            </a:pPr>
            <a:r>
              <a:rPr lang="es-PE" sz="1197" dirty="0">
                <a:latin typeface="VAG Rounded Light SSi" panose="020B0500000000000000" pitchFamily="34" charset="0"/>
              </a:rPr>
              <a:t>Los mecanismos de incentivos son instrumentos que motivan la toma de decisiones por parte de actores responsables de la gestión de la prestación de servicios públicos.</a:t>
            </a:r>
          </a:p>
          <a:p>
            <a:pPr marL="257178" indent="-257178" algn="just">
              <a:buClr>
                <a:srgbClr val="A01A59"/>
              </a:buClr>
              <a:buFont typeface="Wingdings" panose="05000000000000000000" pitchFamily="2" charset="2"/>
              <a:buChar char="ü"/>
              <a:defRPr/>
            </a:pPr>
            <a:r>
              <a:rPr lang="es-PE" sz="1197" dirty="0">
                <a:latin typeface="VAG Rounded Light SSi" panose="020B0500000000000000" pitchFamily="34" charset="0"/>
              </a:rPr>
              <a:t>Contribuyen en la identificación y solución de los cuellos de botella en el marco de la línea de producción de los servicios.</a:t>
            </a:r>
          </a:p>
        </p:txBody>
      </p:sp>
      <p:sp>
        <p:nvSpPr>
          <p:cNvPr id="8" name="Rectángulo 7"/>
          <p:cNvSpPr/>
          <p:nvPr/>
        </p:nvSpPr>
        <p:spPr>
          <a:xfrm>
            <a:off x="2202180" y="4558632"/>
            <a:ext cx="8442960" cy="212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39" dirty="0"/>
          </a:p>
        </p:txBody>
      </p:sp>
      <p:graphicFrame>
        <p:nvGraphicFramePr>
          <p:cNvPr id="3" name="Tabla 2"/>
          <p:cNvGraphicFramePr>
            <a:graphicFrameLocks noGrp="1"/>
          </p:cNvGraphicFramePr>
          <p:nvPr>
            <p:extLst>
              <p:ext uri="{D42A27DB-BD31-4B8C-83A1-F6EECF244321}">
                <p14:modId xmlns:p14="http://schemas.microsoft.com/office/powerpoint/2010/main" val="3622498572"/>
              </p:ext>
            </p:extLst>
          </p:nvPr>
        </p:nvGraphicFramePr>
        <p:xfrm>
          <a:off x="4315838" y="3514535"/>
          <a:ext cx="6035822" cy="3009994"/>
        </p:xfrm>
        <a:graphic>
          <a:graphicData uri="http://schemas.openxmlformats.org/drawingml/2006/table">
            <a:tbl>
              <a:tblPr firstRow="1" firstCol="1" bandRow="1">
                <a:tableStyleId>{BDBED569-4797-4DF1-A0F4-6AAB3CD982D8}</a:tableStyleId>
              </a:tblPr>
              <a:tblGrid>
                <a:gridCol w="6035822">
                  <a:extLst>
                    <a:ext uri="{9D8B030D-6E8A-4147-A177-3AD203B41FA5}">
                      <a16:colId xmlns="" xmlns:a16="http://schemas.microsoft.com/office/drawing/2014/main" val="20000"/>
                    </a:ext>
                  </a:extLst>
                </a:gridCol>
              </a:tblGrid>
              <a:tr h="316796">
                <a:tc>
                  <a:txBody>
                    <a:bodyPr/>
                    <a:lstStyle/>
                    <a:p>
                      <a:pPr marL="91440" algn="ctr">
                        <a:lnSpc>
                          <a:spcPct val="115000"/>
                        </a:lnSpc>
                        <a:spcBef>
                          <a:spcPts val="600"/>
                        </a:spcBef>
                        <a:spcAft>
                          <a:spcPts val="0"/>
                        </a:spcAft>
                      </a:pPr>
                      <a:r>
                        <a:rPr lang="es-PE" sz="1000" b="1" kern="1200" dirty="0">
                          <a:effectLst/>
                          <a:latin typeface="VAG Rounded Light SSi" panose="020B0500000000000000" pitchFamily="34" charset="0"/>
                        </a:rPr>
                        <a:t>INDICADORES</a:t>
                      </a:r>
                      <a:r>
                        <a:rPr lang="es-PE" sz="1000" b="1" kern="1200" baseline="0" dirty="0">
                          <a:effectLst/>
                          <a:latin typeface="VAG Rounded Light SSi" panose="020B0500000000000000" pitchFamily="34" charset="0"/>
                        </a:rPr>
                        <a:t> DE COBERTURA PRIORIZADOS NUEVO CICLO DEL FED</a:t>
                      </a:r>
                      <a:endParaRPr lang="es-PE" sz="1000" b="1" dirty="0">
                        <a:solidFill>
                          <a:schemeClr val="tx1"/>
                        </a:solidFill>
                        <a:effectLst/>
                        <a:latin typeface="VAG Rounded Light SSi" panose="020B0500000000000000" pitchFamily="34" charset="0"/>
                        <a:ea typeface="Calibri"/>
                        <a:cs typeface="Times New Roman"/>
                      </a:endParaRPr>
                    </a:p>
                  </a:txBody>
                  <a:tcPr marL="21584" marR="21584" marT="415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0"/>
                  </a:ext>
                </a:extLst>
              </a:tr>
              <a:tr h="634394">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s-PE" sz="1000" b="0" kern="1200" dirty="0">
                          <a:effectLst/>
                          <a:latin typeface="VAG Rounded Light SSi" panose="020B0500000000000000" pitchFamily="34" charset="0"/>
                        </a:rPr>
                        <a:t>Proporción de mujeres con parto institucional afiliadas al SIS de los distritos de quintiles de pobreza 1 y 2 del departamento que durante su embarazo tuvieron 4 exámenes auxiliares (examen completo de orina, hemoglobina/ hematocrito, tamizaje VIH, tamizaje Sífilis) en el primer trimestre y al menos 4 atenciones prenatales con suplemento de hierro y ácido fólico. Fuente: B.D. SIS</a:t>
                      </a:r>
                      <a:endParaRPr lang="es-PE" sz="1000" b="0" dirty="0">
                        <a:solidFill>
                          <a:schemeClr val="tx1"/>
                        </a:solidFill>
                        <a:effectLst/>
                        <a:latin typeface="VAG Rounded Light SSi" panose="020B0500000000000000" pitchFamily="34" charset="0"/>
                        <a:ea typeface="Calibri"/>
                        <a:cs typeface="Times New Roman"/>
                      </a:endParaRPr>
                    </a:p>
                  </a:txBody>
                  <a:tcPr marL="21584" marR="21584" marT="415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 xmlns:a16="http://schemas.microsoft.com/office/drawing/2014/main" val="10001"/>
                  </a:ext>
                </a:extLst>
              </a:tr>
              <a:tr h="629771">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s-MX" sz="1000" b="0" kern="1200" dirty="0">
                          <a:effectLst/>
                          <a:latin typeface="VAG Rounded Light SSi" panose="020B0500000000000000" pitchFamily="34" charset="0"/>
                        </a:rPr>
                        <a:t>Proporción de niños y niñas menores de 12 meses de edad de los distritos de quintiles de pobreza 1 y 2 del departamento afiliados al SIS que reciben el paquete completo de productos claves: CRED completo para la edad, Suplementación de multimicronutrientes y hierro, Vacunas contra neumococo y contra rotavirus para la edad  </a:t>
                      </a:r>
                      <a:r>
                        <a:rPr lang="es-PE" sz="1000" b="0" kern="1200" dirty="0">
                          <a:effectLst/>
                          <a:latin typeface="VAG Rounded Light SSi" panose="020B0500000000000000" pitchFamily="34" charset="0"/>
                        </a:rPr>
                        <a:t>y </a:t>
                      </a:r>
                      <a:r>
                        <a:rPr lang="es-MX" sz="1000" b="0" kern="1200" dirty="0">
                          <a:effectLst/>
                          <a:latin typeface="VAG Rounded Light SSi" panose="020B0500000000000000" pitchFamily="34" charset="0"/>
                        </a:rPr>
                        <a:t>Dosaje de hemoglobina. </a:t>
                      </a:r>
                      <a:r>
                        <a:rPr lang="es-PE" sz="1000" b="0" kern="1200" dirty="0">
                          <a:effectLst/>
                          <a:latin typeface="VAG Rounded Light SSi" panose="020B0500000000000000" pitchFamily="34" charset="0"/>
                        </a:rPr>
                        <a:t>Fuente: B.D. SIS</a:t>
                      </a:r>
                      <a:endParaRPr lang="es-PE" sz="1000" b="0" kern="1200" dirty="0">
                        <a:solidFill>
                          <a:schemeClr val="tx1"/>
                        </a:solidFill>
                        <a:effectLst/>
                        <a:latin typeface="VAG Rounded Light SSi" panose="020B0500000000000000" pitchFamily="34" charset="0"/>
                        <a:ea typeface="+mn-ea"/>
                        <a:cs typeface="+mn-cs"/>
                      </a:endParaRPr>
                    </a:p>
                  </a:txBody>
                  <a:tcPr marL="29886" marR="29886" marT="415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2"/>
                  </a:ext>
                </a:extLst>
              </a:tr>
              <a:tr h="316961">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s-PE" sz="1000" b="0" kern="1200" dirty="0">
                          <a:effectLst/>
                          <a:latin typeface="VAG Rounded Light SSi" panose="020B0500000000000000" pitchFamily="34" charset="0"/>
                        </a:rPr>
                        <a:t>Proporción de niñas y niños de  menores de 12 meses de los distritos de quintiles de pobreza 1 y 2 del departamento, cuentan con diagnostico de anemia y reciben tratamiento. Fuente: SIS</a:t>
                      </a:r>
                      <a:endParaRPr lang="es-PE" sz="1000" b="0" kern="1200" dirty="0">
                        <a:solidFill>
                          <a:schemeClr val="tx1"/>
                        </a:solidFill>
                        <a:effectLst/>
                        <a:latin typeface="VAG Rounded Light SSi" panose="020B0500000000000000" pitchFamily="34" charset="0"/>
                        <a:ea typeface="+mn-ea"/>
                        <a:cs typeface="+mn-cs"/>
                      </a:endParaRPr>
                    </a:p>
                  </a:txBody>
                  <a:tcPr marL="29886" marR="29886" marT="415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 xmlns:a16="http://schemas.microsoft.com/office/drawing/2014/main" val="10003"/>
                  </a:ext>
                </a:extLst>
              </a:tr>
              <a:tr h="321745">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s-PE" sz="1000" b="0" kern="1200" dirty="0">
                          <a:effectLst/>
                          <a:latin typeface="VAG Rounded Light SSi" panose="020B0500000000000000" pitchFamily="34" charset="0"/>
                        </a:rPr>
                        <a:t>Proporción de niñas y niños de  5 a 12 meses de los distritos de quintiles de pobreza 1 y 2 del departamento,  que reciben  sesión demostrativa en preparación de alimentos. Fuente: SIS </a:t>
                      </a:r>
                      <a:endParaRPr lang="es-PE" sz="1000" b="0" kern="1200" dirty="0">
                        <a:solidFill>
                          <a:schemeClr val="tx1"/>
                        </a:solidFill>
                        <a:effectLst/>
                        <a:latin typeface="VAG Rounded Light SSi" panose="020B0500000000000000" pitchFamily="34" charset="0"/>
                        <a:ea typeface="+mn-ea"/>
                        <a:cs typeface="+mn-cs"/>
                      </a:endParaRPr>
                    </a:p>
                  </a:txBody>
                  <a:tcPr marL="29886" marR="29886" marT="415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4"/>
                  </a:ext>
                </a:extLst>
              </a:tr>
              <a:tr h="316961">
                <a:tc>
                  <a:txBody>
                    <a:bodyPr/>
                    <a:lstStyle/>
                    <a:p>
                      <a:pPr marL="91440" marR="0" indent="0" algn="just" defTabSz="914400" rtl="0" eaLnBrk="1" fontAlgn="auto" latinLnBrk="0" hangingPunct="1">
                        <a:lnSpc>
                          <a:spcPct val="100000"/>
                        </a:lnSpc>
                        <a:spcBef>
                          <a:spcPts val="0"/>
                        </a:spcBef>
                        <a:spcAft>
                          <a:spcPts val="0"/>
                        </a:spcAft>
                        <a:buClrTx/>
                        <a:buSzTx/>
                        <a:buFontTx/>
                        <a:buNone/>
                        <a:tabLst/>
                        <a:defRPr/>
                      </a:pPr>
                      <a:r>
                        <a:rPr lang="es-PE" sz="1000" b="0" kern="1200" dirty="0">
                          <a:effectLst/>
                          <a:latin typeface="VAG Rounded Light SSi" panose="020B0500000000000000" pitchFamily="34" charset="0"/>
                        </a:rPr>
                        <a:t>Proporción de niñas y niños menores de 24 meses de los distritos de quintiles de pobreza 1 y 2 del departamento, cuentan con dos dosajes de hemoglobina. Fuente: SIS</a:t>
                      </a:r>
                      <a:endParaRPr lang="es-PE" sz="1000" b="0" kern="1200" dirty="0">
                        <a:solidFill>
                          <a:schemeClr val="tx1"/>
                        </a:solidFill>
                        <a:effectLst/>
                        <a:latin typeface="VAG Rounded Light SSi" panose="020B0500000000000000" pitchFamily="34" charset="0"/>
                        <a:ea typeface="+mn-ea"/>
                        <a:cs typeface="+mn-cs"/>
                      </a:endParaRPr>
                    </a:p>
                  </a:txBody>
                  <a:tcPr marL="21584" marR="21584" marT="415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 xmlns:a16="http://schemas.microsoft.com/office/drawing/2014/main" val="10005"/>
                  </a:ext>
                </a:extLst>
              </a:tr>
              <a:tr h="473366">
                <a:tc>
                  <a:txBody>
                    <a:bodyPr/>
                    <a:lstStyle/>
                    <a:p>
                      <a:pPr marL="91440" algn="just">
                        <a:lnSpc>
                          <a:spcPct val="100000"/>
                        </a:lnSpc>
                        <a:spcBef>
                          <a:spcPts val="0"/>
                        </a:spcBef>
                        <a:spcAft>
                          <a:spcPts val="0"/>
                        </a:spcAft>
                      </a:pPr>
                      <a:r>
                        <a:rPr lang="es-PE" sz="1000" b="0" kern="1200" dirty="0">
                          <a:effectLst/>
                          <a:latin typeface="VAG Rounded Light SSi" panose="020B0500000000000000" pitchFamily="34" charset="0"/>
                        </a:rPr>
                        <a:t>Proporción de niños y niñas menores de 60 meses de edad de los distritos de quintiles de pobreza 1 y 2 de los departamentos focalizados que acceden a agua clorada para consumo humano (cloro residual en muestra de agua de consumo &gt; = 0.5 mg/l). Fuente: ENDES</a:t>
                      </a:r>
                      <a:endParaRPr lang="es-PE" sz="1000" b="0" dirty="0">
                        <a:solidFill>
                          <a:schemeClr val="tx1"/>
                        </a:solidFill>
                        <a:effectLst/>
                        <a:latin typeface="VAG Rounded Light SSi" panose="020B0500000000000000" pitchFamily="34" charset="0"/>
                        <a:ea typeface="Calibri"/>
                        <a:cs typeface="Times New Roman"/>
                      </a:endParaRPr>
                    </a:p>
                  </a:txBody>
                  <a:tcPr marL="21584" marR="21584" marT="415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9" name="Rectángulo 8"/>
          <p:cNvSpPr/>
          <p:nvPr/>
        </p:nvSpPr>
        <p:spPr>
          <a:xfrm>
            <a:off x="2145627" y="4213189"/>
            <a:ext cx="1819296" cy="1612686"/>
          </a:xfrm>
          <a:prstGeom prst="rect">
            <a:avLst/>
          </a:prstGeom>
        </p:spPr>
        <p:txBody>
          <a:bodyPr>
            <a:spAutoFit/>
          </a:bodyPr>
          <a:lstStyle/>
          <a:p>
            <a:pPr algn="ctr">
              <a:buClr>
                <a:srgbClr val="A01A59"/>
              </a:buClr>
              <a:defRPr/>
            </a:pPr>
            <a:r>
              <a:rPr lang="es-PE" sz="1197" b="1" dirty="0">
                <a:latin typeface="VAG Rounded Light SSi" panose="020B0500000000000000" pitchFamily="34" charset="0"/>
                <a:ea typeface="Calibri" panose="020F0502020204030204" pitchFamily="34" charset="0"/>
              </a:rPr>
              <a:t>Nuevo ciclo del FED considera:</a:t>
            </a:r>
          </a:p>
          <a:p>
            <a:pPr algn="just">
              <a:buClr>
                <a:srgbClr val="A01A59"/>
              </a:buClr>
              <a:defRPr/>
            </a:pPr>
            <a:endParaRPr lang="es-PE" sz="1197" b="1" dirty="0">
              <a:latin typeface="VAG Rounded Light SSi" panose="020B0500000000000000" pitchFamily="34" charset="0"/>
              <a:ea typeface="Calibri" panose="020F0502020204030204" pitchFamily="34" charset="0"/>
            </a:endParaRPr>
          </a:p>
          <a:p>
            <a:pPr algn="ctr">
              <a:buClr>
                <a:srgbClr val="A01A59"/>
              </a:buClr>
              <a:defRPr/>
            </a:pPr>
            <a:r>
              <a:rPr lang="es-PE" sz="1197" b="1" dirty="0">
                <a:latin typeface="VAG Rounded Light SSi" panose="020B0500000000000000" pitchFamily="34" charset="0"/>
                <a:ea typeface="Calibri" panose="020F0502020204030204" pitchFamily="34" charset="0"/>
              </a:rPr>
              <a:t>INDICADOR DE RESULTADO EN ANEMIA EN NIÑOS MENORES DE 36 MESES</a:t>
            </a:r>
          </a:p>
          <a:p>
            <a:pPr algn="just">
              <a:buClr>
                <a:srgbClr val="A01A59"/>
              </a:buClr>
              <a:defRPr/>
            </a:pPr>
            <a:endParaRPr lang="es-PE" sz="1500" b="1" dirty="0">
              <a:latin typeface="VAG Rounded Light SSi" panose="020B0500000000000000" pitchFamily="34" charset="0"/>
            </a:endParaRPr>
          </a:p>
        </p:txBody>
      </p:sp>
      <p:sp>
        <p:nvSpPr>
          <p:cNvPr id="10" name="Abrir llave 9"/>
          <p:cNvSpPr/>
          <p:nvPr/>
        </p:nvSpPr>
        <p:spPr>
          <a:xfrm>
            <a:off x="4096109" y="3410032"/>
            <a:ext cx="158849" cy="3273375"/>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sz="1539" dirty="0"/>
          </a:p>
        </p:txBody>
      </p:sp>
      <p:sp>
        <p:nvSpPr>
          <p:cNvPr id="11" name="1 Título"/>
          <p:cNvSpPr txBox="1">
            <a:spLocks/>
          </p:cNvSpPr>
          <p:nvPr/>
        </p:nvSpPr>
        <p:spPr bwMode="auto">
          <a:xfrm>
            <a:off x="561372" y="623962"/>
            <a:ext cx="9315813" cy="62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itchFamily="34" charset="0"/>
              </a:defRPr>
            </a:lvl5pPr>
            <a:lvl6pPr marL="457200" algn="l" defTabSz="1006475" rtl="0" fontAlgn="base">
              <a:lnSpc>
                <a:spcPct val="90000"/>
              </a:lnSpc>
              <a:spcBef>
                <a:spcPct val="0"/>
              </a:spcBef>
              <a:spcAft>
                <a:spcPct val="0"/>
              </a:spcAft>
              <a:defRPr sz="4800">
                <a:solidFill>
                  <a:schemeClr val="tx1"/>
                </a:solidFill>
                <a:latin typeface="Calibri Light" pitchFamily="34" charset="0"/>
              </a:defRPr>
            </a:lvl6pPr>
            <a:lvl7pPr marL="914400" algn="l" defTabSz="1006475" rtl="0" fontAlgn="base">
              <a:lnSpc>
                <a:spcPct val="90000"/>
              </a:lnSpc>
              <a:spcBef>
                <a:spcPct val="0"/>
              </a:spcBef>
              <a:spcAft>
                <a:spcPct val="0"/>
              </a:spcAft>
              <a:defRPr sz="4800">
                <a:solidFill>
                  <a:schemeClr val="tx1"/>
                </a:solidFill>
                <a:latin typeface="Calibri Light" pitchFamily="34" charset="0"/>
              </a:defRPr>
            </a:lvl7pPr>
            <a:lvl8pPr marL="1371600" algn="l" defTabSz="1006475" rtl="0" fontAlgn="base">
              <a:lnSpc>
                <a:spcPct val="90000"/>
              </a:lnSpc>
              <a:spcBef>
                <a:spcPct val="0"/>
              </a:spcBef>
              <a:spcAft>
                <a:spcPct val="0"/>
              </a:spcAft>
              <a:defRPr sz="4800">
                <a:solidFill>
                  <a:schemeClr val="tx1"/>
                </a:solidFill>
                <a:latin typeface="Calibri Light" pitchFamily="34" charset="0"/>
              </a:defRPr>
            </a:lvl8pPr>
            <a:lvl9pPr marL="1828800" algn="l" defTabSz="1006475" rtl="0" fontAlgn="base">
              <a:lnSpc>
                <a:spcPct val="90000"/>
              </a:lnSpc>
              <a:spcBef>
                <a:spcPct val="0"/>
              </a:spcBef>
              <a:spcAft>
                <a:spcPct val="0"/>
              </a:spcAft>
              <a:defRPr sz="4800">
                <a:solidFill>
                  <a:schemeClr val="tx1"/>
                </a:solidFill>
                <a:latin typeface="Calibri Light" pitchFamily="34" charset="0"/>
              </a:defRPr>
            </a:lvl9pPr>
          </a:lstStyle>
          <a:p>
            <a:pPr>
              <a:defRPr/>
            </a:pPr>
            <a:r>
              <a:rPr lang="es-MX" sz="2800" b="1" dirty="0">
                <a:solidFill>
                  <a:srgbClr val="64CBC9"/>
                </a:solidFill>
                <a:latin typeface="Cardenio Modern" panose="03000700000000000000" pitchFamily="66" charset="0"/>
              </a:rPr>
              <a:t>Fondo de Estímulo al Desempeño y Logro de Resultados Sociales-FED</a:t>
            </a:r>
            <a:endParaRPr lang="es-PE" sz="2800" b="1" dirty="0">
              <a:solidFill>
                <a:srgbClr val="64CBC9"/>
              </a:solidFill>
              <a:latin typeface="Cardenio Modern" panose="03000700000000000000" pitchFamily="66"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822" y="143060"/>
            <a:ext cx="1593408" cy="617469"/>
          </a:xfrm>
          <a:prstGeom prst="rect">
            <a:avLst/>
          </a:prstGeom>
        </p:spPr>
      </p:pic>
      <p:sp>
        <p:nvSpPr>
          <p:cNvPr id="5" name="CuadroTexto 4"/>
          <p:cNvSpPr txBox="1"/>
          <p:nvPr/>
        </p:nvSpPr>
        <p:spPr>
          <a:xfrm>
            <a:off x="1964207" y="2058381"/>
            <a:ext cx="2000716" cy="1169551"/>
          </a:xfrm>
          <a:prstGeom prst="rect">
            <a:avLst/>
          </a:prstGeom>
          <a:solidFill>
            <a:srgbClr val="E51A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PE" sz="1400" b="1" dirty="0">
                <a:latin typeface="VAG Rounded Light SSi" panose="020B0500000000000000" pitchFamily="34" charset="0"/>
              </a:rPr>
              <a:t>170 millones de soles  anuales destinados a DIT y 40 millones de euros destinados al FED Amazónico </a:t>
            </a:r>
          </a:p>
        </p:txBody>
      </p:sp>
    </p:spTree>
    <p:extLst>
      <p:ext uri="{BB962C8B-B14F-4D97-AF65-F5344CB8AC3E}">
        <p14:creationId xmlns:p14="http://schemas.microsoft.com/office/powerpoint/2010/main" val="991564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1046" y="660455"/>
            <a:ext cx="8474662" cy="1965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78203" tIns="39101" rIns="78203" bIns="39101" rtlCol="0" anchor="ctr">
            <a:noAutofit/>
          </a:bodyPr>
          <a:lstStyle/>
          <a:p>
            <a:pPr defTabSz="781995" fontAlgn="base">
              <a:spcAft>
                <a:spcPct val="0"/>
              </a:spcAft>
            </a:pPr>
            <a:r>
              <a:rPr lang="x-none" sz="2400" b="1" dirty="0">
                <a:solidFill>
                  <a:srgbClr val="64CBC9"/>
                </a:solidFill>
                <a:latin typeface="Cardenio Modern" panose="03000700000000000000" pitchFamily="66" charset="0"/>
              </a:rPr>
              <a:t>MECANISMOS DE INCENTIVOS NO MONETARIOS: </a:t>
            </a:r>
            <a:br>
              <a:rPr lang="x-none" sz="2400" b="1" dirty="0">
                <a:solidFill>
                  <a:srgbClr val="64CBC9"/>
                </a:solidFill>
                <a:latin typeface="Cardenio Modern" panose="03000700000000000000" pitchFamily="66" charset="0"/>
              </a:rPr>
            </a:br>
            <a:r>
              <a:rPr lang="x-none" sz="2400" b="1" dirty="0">
                <a:solidFill>
                  <a:srgbClr val="64CBC9"/>
                </a:solidFill>
                <a:latin typeface="Cardenio Modern" panose="03000700000000000000" pitchFamily="66" charset="0"/>
              </a:rPr>
              <a:t>SELLO MUNICIPAL </a:t>
            </a:r>
            <a:endParaRPr lang="es-PE" sz="2400" b="1" dirty="0">
              <a:solidFill>
                <a:srgbClr val="64CBC9"/>
              </a:solidFill>
              <a:latin typeface="Cardenio Modern" panose="03000700000000000000" pitchFamily="66" charset="0"/>
            </a:endParaRPr>
          </a:p>
        </p:txBody>
      </p:sp>
      <p:sp>
        <p:nvSpPr>
          <p:cNvPr id="33795" name="5 CuadroTexto"/>
          <p:cNvSpPr txBox="1">
            <a:spLocks noChangeArrowheads="1"/>
          </p:cNvSpPr>
          <p:nvPr/>
        </p:nvSpPr>
        <p:spPr bwMode="auto">
          <a:xfrm>
            <a:off x="2118667" y="4792115"/>
            <a:ext cx="1001971" cy="802912"/>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MX" altLang="es-PE" sz="1539" dirty="0"/>
          </a:p>
          <a:p>
            <a:endParaRPr lang="es-MX" altLang="es-PE" sz="1539" dirty="0"/>
          </a:p>
          <a:p>
            <a:endParaRPr lang="es-PE" altLang="es-PE" sz="1539" dirty="0"/>
          </a:p>
        </p:txBody>
      </p:sp>
      <p:graphicFrame>
        <p:nvGraphicFramePr>
          <p:cNvPr id="16" name="Tabla 15"/>
          <p:cNvGraphicFramePr>
            <a:graphicFrameLocks noGrp="1"/>
          </p:cNvGraphicFramePr>
          <p:nvPr>
            <p:extLst>
              <p:ext uri="{D42A27DB-BD31-4B8C-83A1-F6EECF244321}">
                <p14:modId xmlns:p14="http://schemas.microsoft.com/office/powerpoint/2010/main" val="3089771619"/>
              </p:ext>
            </p:extLst>
          </p:nvPr>
        </p:nvGraphicFramePr>
        <p:xfrm>
          <a:off x="2118667" y="2194866"/>
          <a:ext cx="7160801" cy="2883950"/>
        </p:xfrm>
        <a:graphic>
          <a:graphicData uri="http://schemas.openxmlformats.org/drawingml/2006/table">
            <a:tbl>
              <a:tblPr firstRow="1" firstCol="1" bandRow="1">
                <a:tableStyleId>{5C22544A-7EE6-4342-B048-85BDC9FD1C3A}</a:tableStyleId>
              </a:tblPr>
              <a:tblGrid>
                <a:gridCol w="1620418">
                  <a:extLst>
                    <a:ext uri="{9D8B030D-6E8A-4147-A177-3AD203B41FA5}">
                      <a16:colId xmlns="" xmlns:a16="http://schemas.microsoft.com/office/drawing/2014/main" val="20000"/>
                    </a:ext>
                  </a:extLst>
                </a:gridCol>
                <a:gridCol w="5540383">
                  <a:extLst>
                    <a:ext uri="{9D8B030D-6E8A-4147-A177-3AD203B41FA5}">
                      <a16:colId xmlns="" xmlns:a16="http://schemas.microsoft.com/office/drawing/2014/main" val="20001"/>
                    </a:ext>
                  </a:extLst>
                </a:gridCol>
              </a:tblGrid>
              <a:tr h="539867">
                <a:tc>
                  <a:txBody>
                    <a:bodyPr/>
                    <a:lstStyle/>
                    <a:p>
                      <a:pPr algn="ctr">
                        <a:spcAft>
                          <a:spcPts val="0"/>
                        </a:spcAft>
                      </a:pPr>
                      <a:r>
                        <a:rPr lang="es-PE" sz="1100" dirty="0">
                          <a:solidFill>
                            <a:schemeClr val="tx1"/>
                          </a:solidFill>
                          <a:effectLst/>
                          <a:latin typeface="VAG Rounded Light SSi" panose="020B0500000000000000" pitchFamily="34" charset="0"/>
                        </a:rPr>
                        <a:t>RESULTADOS RELACIONADOS A LA ENDIS</a:t>
                      </a:r>
                      <a:endParaRPr lang="es-ES" sz="1100" dirty="0">
                        <a:solidFill>
                          <a:schemeClr val="tx1"/>
                        </a:solidFill>
                        <a:effectLst/>
                        <a:latin typeface="VAG Rounded Light SSi" panose="020B0500000000000000" pitchFamily="34" charset="0"/>
                        <a:ea typeface="Times New Roman" panose="02020603050405020304" pitchFamily="18" charset="0"/>
                      </a:endParaRPr>
                    </a:p>
                  </a:txBody>
                  <a:tcPr marL="37865" marR="37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s-PE" sz="1100" dirty="0">
                          <a:solidFill>
                            <a:schemeClr val="tx1"/>
                          </a:solidFill>
                          <a:effectLst/>
                          <a:latin typeface="VAG Rounded Light SSi" panose="020B0500000000000000" pitchFamily="34" charset="0"/>
                        </a:rPr>
                        <a:t>PRODUCTOS</a:t>
                      </a:r>
                      <a:endParaRPr lang="es-ES" sz="1100" dirty="0">
                        <a:solidFill>
                          <a:schemeClr val="tx1"/>
                        </a:solidFill>
                        <a:effectLst/>
                        <a:latin typeface="VAG Rounded Light SSi" panose="020B0500000000000000" pitchFamily="34" charset="0"/>
                        <a:ea typeface="Times New Roman" panose="02020603050405020304" pitchFamily="18" charset="0"/>
                      </a:endParaRPr>
                    </a:p>
                  </a:txBody>
                  <a:tcPr marL="37865" marR="37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10000"/>
                  </a:ext>
                </a:extLst>
              </a:tr>
              <a:tr h="299042">
                <a:tc rowSpan="4">
                  <a:txBody>
                    <a:bodyPr/>
                    <a:lstStyle/>
                    <a:p>
                      <a:pPr algn="ctr">
                        <a:spcAft>
                          <a:spcPts val="0"/>
                        </a:spcAft>
                      </a:pPr>
                      <a:r>
                        <a:rPr lang="es-PE" sz="1000" b="0" dirty="0">
                          <a:solidFill>
                            <a:schemeClr val="tx1"/>
                          </a:solidFill>
                          <a:effectLst/>
                          <a:latin typeface="VAG Rounded Light SSi" panose="020B0500000000000000" pitchFamily="34" charset="0"/>
                        </a:rPr>
                        <a:t>NUTRICIÓN Y DESARROLLO INFANTIL TEMPRANO</a:t>
                      </a:r>
                      <a:endParaRPr lang="es-ES" sz="900" b="0" dirty="0">
                        <a:solidFill>
                          <a:schemeClr val="tx1"/>
                        </a:solidFill>
                        <a:effectLst/>
                        <a:latin typeface="VAG Rounded Light SSi" panose="020B0500000000000000" pitchFamily="34" charset="0"/>
                        <a:ea typeface="Times New Roman" panose="02020603050405020304" pitchFamily="18" charset="0"/>
                      </a:endParaRPr>
                    </a:p>
                  </a:txBody>
                  <a:tcPr marL="37865" marR="37865"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spcAft>
                          <a:spcPts val="0"/>
                        </a:spcAft>
                      </a:pPr>
                      <a:r>
                        <a:rPr lang="es-PE" sz="1000" kern="1200" dirty="0">
                          <a:solidFill>
                            <a:schemeClr val="dk1"/>
                          </a:solidFill>
                          <a:effectLst/>
                          <a:latin typeface="VAG Rounded Light SSi" panose="020B0500000000000000" pitchFamily="34" charset="0"/>
                          <a:ea typeface="+mn-ea"/>
                          <a:cs typeface="+mn-cs"/>
                        </a:rPr>
                        <a:t>1. Niñas y niños menores de 12 meses cuentan con acceso oportuno a la identidad.</a:t>
                      </a:r>
                      <a:endParaRPr lang="es-ES" sz="1000" kern="1200" dirty="0">
                        <a:solidFill>
                          <a:schemeClr val="dk1"/>
                        </a:solidFill>
                        <a:effectLst/>
                        <a:latin typeface="VAG Rounded Light SSi" panose="020B0500000000000000" pitchFamily="34" charset="0"/>
                        <a:ea typeface="+mn-ea"/>
                        <a:cs typeface="+mn-cs"/>
                      </a:endParaRPr>
                    </a:p>
                  </a:txBody>
                  <a:tcPr marL="37865" marR="37865"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 xmlns:a16="http://schemas.microsoft.com/office/drawing/2014/main" val="10001"/>
                  </a:ext>
                </a:extLst>
              </a:tr>
              <a:tr h="316463">
                <a:tc vMerge="1">
                  <a:txBody>
                    <a:bodyPr/>
                    <a:lstStyle/>
                    <a:p>
                      <a:endParaRPr lang="es-ES"/>
                    </a:p>
                  </a:txBody>
                  <a:tcPr/>
                </a:tc>
                <a:tc>
                  <a:txBody>
                    <a:bodyPr/>
                    <a:lstStyle/>
                    <a:p>
                      <a:pPr>
                        <a:spcAft>
                          <a:spcPts val="0"/>
                        </a:spcAft>
                      </a:pPr>
                      <a:r>
                        <a:rPr lang="es-PE" sz="1000" kern="1200" dirty="0">
                          <a:solidFill>
                            <a:schemeClr val="dk1"/>
                          </a:solidFill>
                          <a:effectLst/>
                          <a:latin typeface="VAG Rounded Light SSi" panose="020B0500000000000000" pitchFamily="34" charset="0"/>
                          <a:ea typeface="+mn-ea"/>
                          <a:cs typeface="+mn-cs"/>
                        </a:rPr>
                        <a:t>2. Niñas y niños de 0 a 5* años del distrito están identificadas/os en el padrón nominal del distrito.</a:t>
                      </a:r>
                      <a:endParaRPr lang="es-ES" sz="1000" kern="1200" dirty="0">
                        <a:solidFill>
                          <a:schemeClr val="dk1"/>
                        </a:solidFill>
                        <a:effectLst/>
                        <a:latin typeface="VAG Rounded Light SSi" panose="020B0500000000000000" pitchFamily="34" charset="0"/>
                        <a:ea typeface="+mn-ea"/>
                        <a:cs typeface="+mn-cs"/>
                      </a:endParaRPr>
                    </a:p>
                  </a:txBody>
                  <a:tcPr marL="37865" marR="37865"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 xmlns:a16="http://schemas.microsoft.com/office/drawing/2014/main" val="10002"/>
                  </a:ext>
                </a:extLst>
              </a:tr>
              <a:tr h="231620">
                <a:tc vMerge="1">
                  <a:txBody>
                    <a:bodyPr/>
                    <a:lstStyle/>
                    <a:p>
                      <a:endParaRPr lang="es-ES"/>
                    </a:p>
                  </a:txBody>
                  <a:tcPr/>
                </a:tc>
                <a:tc>
                  <a:txBody>
                    <a:bodyPr/>
                    <a:lstStyle/>
                    <a:p>
                      <a:pPr>
                        <a:spcAft>
                          <a:spcPts val="0"/>
                        </a:spcAft>
                      </a:pPr>
                      <a:r>
                        <a:rPr lang="es-PE" sz="1000" kern="1200" dirty="0">
                          <a:solidFill>
                            <a:schemeClr val="dk1"/>
                          </a:solidFill>
                          <a:effectLst/>
                          <a:latin typeface="VAG Rounded Light SSi" panose="020B0500000000000000" pitchFamily="34" charset="0"/>
                          <a:ea typeface="+mn-ea"/>
                          <a:cs typeface="+mn-cs"/>
                        </a:rPr>
                        <a:t>3. Población informada sobre medidas de prevención de la desnutrición y anemia.</a:t>
                      </a:r>
                      <a:endParaRPr lang="es-ES" sz="1000" kern="1200" dirty="0">
                        <a:solidFill>
                          <a:schemeClr val="dk1"/>
                        </a:solidFill>
                        <a:effectLst/>
                        <a:latin typeface="VAG Rounded Light SSi" panose="020B0500000000000000" pitchFamily="34" charset="0"/>
                        <a:ea typeface="+mn-ea"/>
                        <a:cs typeface="+mn-cs"/>
                      </a:endParaRPr>
                    </a:p>
                  </a:txBody>
                  <a:tcPr marL="37865" marR="37865"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 xmlns:a16="http://schemas.microsoft.com/office/drawing/2014/main" val="10003"/>
                  </a:ext>
                </a:extLst>
              </a:tr>
              <a:tr h="235491">
                <a:tc vMerge="1">
                  <a:txBody>
                    <a:bodyPr/>
                    <a:lstStyle/>
                    <a:p>
                      <a:endParaRPr lang="es-ES"/>
                    </a:p>
                  </a:txBody>
                  <a:tcPr/>
                </a:tc>
                <a:tc>
                  <a:txBody>
                    <a:bodyPr/>
                    <a:lstStyle/>
                    <a:p>
                      <a:pPr>
                        <a:spcAft>
                          <a:spcPts val="0"/>
                        </a:spcAft>
                      </a:pPr>
                      <a:r>
                        <a:rPr lang="es-PE" sz="1000" kern="1200" dirty="0">
                          <a:solidFill>
                            <a:schemeClr val="dk1"/>
                          </a:solidFill>
                          <a:effectLst/>
                          <a:latin typeface="VAG Rounded Light SSi" panose="020B0500000000000000" pitchFamily="34" charset="0"/>
                          <a:ea typeface="+mn-ea"/>
                          <a:cs typeface="+mn-cs"/>
                        </a:rPr>
                        <a:t>4. Niñas y niños de 0 a 5 años cuentan con un espacio público de juego.</a:t>
                      </a:r>
                      <a:endParaRPr lang="es-ES" sz="1000" kern="1200" dirty="0">
                        <a:solidFill>
                          <a:schemeClr val="dk1"/>
                        </a:solidFill>
                        <a:effectLst/>
                        <a:latin typeface="VAG Rounded Light SSi" panose="020B0500000000000000" pitchFamily="34" charset="0"/>
                        <a:ea typeface="+mn-ea"/>
                        <a:cs typeface="+mn-cs"/>
                      </a:endParaRPr>
                    </a:p>
                  </a:txBody>
                  <a:tcPr marL="37865" marR="37865"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 xmlns:a16="http://schemas.microsoft.com/office/drawing/2014/main" val="10004"/>
                  </a:ext>
                </a:extLst>
              </a:tr>
              <a:tr h="469301">
                <a:tc>
                  <a:txBody>
                    <a:bodyPr/>
                    <a:lstStyle/>
                    <a:p>
                      <a:pPr algn="ctr">
                        <a:spcAft>
                          <a:spcPts val="0"/>
                        </a:spcAft>
                      </a:pPr>
                      <a:r>
                        <a:rPr lang="es-PE" sz="1000" b="0" dirty="0">
                          <a:solidFill>
                            <a:schemeClr val="tx1"/>
                          </a:solidFill>
                          <a:effectLst/>
                          <a:latin typeface="VAG Rounded Light SSi" panose="020B0500000000000000" pitchFamily="34" charset="0"/>
                        </a:rPr>
                        <a:t>DESARROLLO INTEGRAL DE LA NIÑEZ Y ADOLESCENCIA</a:t>
                      </a:r>
                      <a:endParaRPr lang="es-ES" sz="900" b="0" dirty="0">
                        <a:solidFill>
                          <a:schemeClr val="tx1"/>
                        </a:solidFill>
                        <a:effectLst/>
                        <a:latin typeface="VAG Rounded Light SSi" panose="020B0500000000000000" pitchFamily="34" charset="0"/>
                        <a:ea typeface="Times New Roman" panose="02020603050405020304" pitchFamily="18" charset="0"/>
                      </a:endParaRPr>
                    </a:p>
                  </a:txBody>
                  <a:tcPr marL="37865" marR="37865"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spcAft>
                          <a:spcPts val="0"/>
                        </a:spcAft>
                      </a:pPr>
                      <a:r>
                        <a:rPr lang="es-PE" sz="1000" kern="1200" dirty="0">
                          <a:solidFill>
                            <a:schemeClr val="dk1"/>
                          </a:solidFill>
                          <a:effectLst/>
                          <a:latin typeface="VAG Rounded Light SSi" panose="020B0500000000000000" pitchFamily="34" charset="0"/>
                          <a:ea typeface="+mn-ea"/>
                          <a:cs typeface="+mn-cs"/>
                        </a:rPr>
                        <a:t>5. Adolescentes cuentan con oportunidades de participación para su desarrollo integral.</a:t>
                      </a:r>
                      <a:endParaRPr lang="es-ES" sz="1000" kern="1200" dirty="0">
                        <a:solidFill>
                          <a:schemeClr val="dk1"/>
                        </a:solidFill>
                        <a:effectLst/>
                        <a:latin typeface="VAG Rounded Light SSi" panose="020B0500000000000000" pitchFamily="34" charset="0"/>
                        <a:ea typeface="+mn-ea"/>
                        <a:cs typeface="+mn-cs"/>
                      </a:endParaRPr>
                    </a:p>
                  </a:txBody>
                  <a:tcPr marL="37865" marR="3786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 xmlns:a16="http://schemas.microsoft.com/office/drawing/2014/main" val="10005"/>
                  </a:ext>
                </a:extLst>
              </a:tr>
              <a:tr h="242035">
                <a:tc rowSpan="3">
                  <a:txBody>
                    <a:bodyPr/>
                    <a:lstStyle/>
                    <a:p>
                      <a:pPr algn="ctr">
                        <a:spcAft>
                          <a:spcPts val="0"/>
                        </a:spcAft>
                      </a:pPr>
                      <a:r>
                        <a:rPr lang="es-PE" sz="1000" b="0" dirty="0">
                          <a:solidFill>
                            <a:schemeClr val="tx1"/>
                          </a:solidFill>
                          <a:effectLst/>
                          <a:latin typeface="VAG Rounded Light SSi" panose="020B0500000000000000" pitchFamily="34" charset="0"/>
                        </a:rPr>
                        <a:t>ENTORNO Y CALIDAD DE VIDA</a:t>
                      </a:r>
                      <a:endParaRPr lang="es-ES" sz="900" b="0" dirty="0">
                        <a:solidFill>
                          <a:schemeClr val="tx1"/>
                        </a:solidFill>
                        <a:effectLst/>
                        <a:latin typeface="VAG Rounded Light SSi" panose="020B0500000000000000" pitchFamily="34" charset="0"/>
                        <a:ea typeface="Times New Roman" panose="02020603050405020304" pitchFamily="18" charset="0"/>
                      </a:endParaRPr>
                    </a:p>
                  </a:txBody>
                  <a:tcPr marL="37865" marR="3786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es-PE" sz="1000" dirty="0">
                          <a:effectLst/>
                          <a:latin typeface="VAG Rounded Light SSi" panose="020B0500000000000000" pitchFamily="34" charset="0"/>
                        </a:rPr>
                        <a:t>9. Municipalidades gestionan servicios de agua y saneamiento por centro poblado.</a:t>
                      </a:r>
                      <a:endParaRPr lang="es-ES" sz="900" dirty="0">
                        <a:effectLst/>
                        <a:latin typeface="VAG Rounded Light SSi" panose="020B0500000000000000" pitchFamily="34" charset="0"/>
                        <a:ea typeface="Times New Roman" panose="02020603050405020304" pitchFamily="18" charset="0"/>
                      </a:endParaRPr>
                    </a:p>
                  </a:txBody>
                  <a:tcPr marL="37865" marR="37865"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 xmlns:a16="http://schemas.microsoft.com/office/drawing/2014/main" val="10006"/>
                  </a:ext>
                </a:extLst>
              </a:tr>
              <a:tr h="204900">
                <a:tc vMerge="1">
                  <a:txBody>
                    <a:bodyPr/>
                    <a:lstStyle/>
                    <a:p>
                      <a:endParaRPr lang="es-ES"/>
                    </a:p>
                  </a:txBody>
                  <a:tcPr/>
                </a:tc>
                <a:tc>
                  <a:txBody>
                    <a:bodyPr/>
                    <a:lstStyle/>
                    <a:p>
                      <a:pPr>
                        <a:spcAft>
                          <a:spcPts val="0"/>
                        </a:spcAft>
                      </a:pPr>
                      <a:r>
                        <a:rPr lang="es-PE" sz="1000" dirty="0">
                          <a:effectLst/>
                          <a:latin typeface="VAG Rounded Light SSi" panose="020B0500000000000000" pitchFamily="34" charset="0"/>
                        </a:rPr>
                        <a:t>10. Familias cuentan con Clasificación Socioeconómica oportuna.</a:t>
                      </a:r>
                      <a:endParaRPr lang="es-ES" sz="900" dirty="0">
                        <a:effectLst/>
                        <a:latin typeface="VAG Rounded Light SSi" panose="020B0500000000000000" pitchFamily="34" charset="0"/>
                        <a:ea typeface="Times New Roman" panose="02020603050405020304" pitchFamily="18" charset="0"/>
                      </a:endParaRPr>
                    </a:p>
                  </a:txBody>
                  <a:tcPr marL="37865" marR="37865"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 xmlns:a16="http://schemas.microsoft.com/office/drawing/2014/main" val="10007"/>
                  </a:ext>
                </a:extLst>
              </a:tr>
              <a:tr h="345231">
                <a:tc vMerge="1">
                  <a:txBody>
                    <a:bodyPr/>
                    <a:lstStyle/>
                    <a:p>
                      <a:endParaRPr lang="es-ES"/>
                    </a:p>
                  </a:txBody>
                  <a:tcPr/>
                </a:tc>
                <a:tc>
                  <a:txBody>
                    <a:bodyPr/>
                    <a:lstStyle/>
                    <a:p>
                      <a:pPr>
                        <a:spcAft>
                          <a:spcPts val="0"/>
                        </a:spcAft>
                      </a:pPr>
                      <a:r>
                        <a:rPr lang="es-PE" sz="1000" dirty="0">
                          <a:effectLst/>
                          <a:latin typeface="VAG Rounded Light SSi" panose="020B0500000000000000" pitchFamily="34" charset="0"/>
                        </a:rPr>
                        <a:t>11. Municipalidades gestionan servicios para las personas con discapacidad</a:t>
                      </a:r>
                      <a:endParaRPr lang="es-ES" sz="900" dirty="0">
                        <a:effectLst/>
                        <a:latin typeface="VAG Rounded Light SSi" panose="020B0500000000000000" pitchFamily="34" charset="0"/>
                        <a:ea typeface="Times New Roman" panose="02020603050405020304" pitchFamily="18" charset="0"/>
                      </a:endParaRPr>
                    </a:p>
                  </a:txBody>
                  <a:tcPr marL="37865" marR="3786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2076352365"/>
              </p:ext>
            </p:extLst>
          </p:nvPr>
        </p:nvGraphicFramePr>
        <p:xfrm>
          <a:off x="2118667" y="5086733"/>
          <a:ext cx="7088467" cy="1012339"/>
        </p:xfrm>
        <a:graphic>
          <a:graphicData uri="http://schemas.openxmlformats.org/drawingml/2006/table">
            <a:tbl>
              <a:tblPr firstRow="1" firstCol="1" bandRow="1">
                <a:tableStyleId>{5C22544A-7EE6-4342-B048-85BDC9FD1C3A}</a:tableStyleId>
              </a:tblPr>
              <a:tblGrid>
                <a:gridCol w="2497344">
                  <a:extLst>
                    <a:ext uri="{9D8B030D-6E8A-4147-A177-3AD203B41FA5}">
                      <a16:colId xmlns="" xmlns:a16="http://schemas.microsoft.com/office/drawing/2014/main" val="20000"/>
                    </a:ext>
                  </a:extLst>
                </a:gridCol>
                <a:gridCol w="4591123">
                  <a:extLst>
                    <a:ext uri="{9D8B030D-6E8A-4147-A177-3AD203B41FA5}">
                      <a16:colId xmlns="" xmlns:a16="http://schemas.microsoft.com/office/drawing/2014/main" val="20001"/>
                    </a:ext>
                  </a:extLst>
                </a:gridCol>
              </a:tblGrid>
              <a:tr h="299157">
                <a:tc>
                  <a:txBody>
                    <a:bodyPr/>
                    <a:lstStyle/>
                    <a:p>
                      <a:pPr algn="ctr">
                        <a:spcAft>
                          <a:spcPts val="0"/>
                        </a:spcAft>
                      </a:pPr>
                      <a:r>
                        <a:rPr lang="es-PE" sz="1100" b="1" kern="1200" dirty="0">
                          <a:solidFill>
                            <a:schemeClr val="tx1"/>
                          </a:solidFill>
                          <a:effectLst/>
                          <a:latin typeface="VAG Rounded Light SSi" panose="020B0500000000000000" pitchFamily="34" charset="0"/>
                          <a:ea typeface="+mn-ea"/>
                          <a:cs typeface="+mn-cs"/>
                        </a:rPr>
                        <a:t>RESULTADOS RELACIONADOS A LA ENDIS</a:t>
                      </a:r>
                      <a:endParaRPr lang="es-ES" sz="1100" b="1" kern="1200" dirty="0">
                        <a:solidFill>
                          <a:schemeClr val="tx1"/>
                        </a:solidFill>
                        <a:effectLst/>
                        <a:latin typeface="VAG Rounded Light SSi" panose="020B0500000000000000" pitchFamily="34" charset="0"/>
                        <a:ea typeface="+mn-ea"/>
                        <a:cs typeface="+mn-cs"/>
                      </a:endParaRPr>
                    </a:p>
                  </a:txBody>
                  <a:tcPr marL="38013" marR="38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PE" sz="1100" b="1" kern="1200" dirty="0">
                          <a:solidFill>
                            <a:schemeClr val="tx1"/>
                          </a:solidFill>
                          <a:effectLst/>
                          <a:latin typeface="VAG Rounded Light SSi" panose="020B0500000000000000" pitchFamily="34" charset="0"/>
                          <a:ea typeface="+mn-ea"/>
                          <a:cs typeface="+mn-cs"/>
                        </a:rPr>
                        <a:t>PRODUCTOS ADICIONALES PARA LA CATEGORIA AMAZONICA</a:t>
                      </a:r>
                      <a:endParaRPr lang="es-ES" sz="1100" b="1" kern="1200" dirty="0">
                        <a:solidFill>
                          <a:schemeClr val="tx1"/>
                        </a:solidFill>
                        <a:effectLst/>
                        <a:latin typeface="VAG Rounded Light SSi" panose="020B0500000000000000" pitchFamily="34" charset="0"/>
                        <a:ea typeface="+mn-ea"/>
                        <a:cs typeface="+mn-cs"/>
                      </a:endParaRPr>
                    </a:p>
                  </a:txBody>
                  <a:tcPr marL="38013" marR="38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64945">
                <a:tc>
                  <a:txBody>
                    <a:bodyPr/>
                    <a:lstStyle/>
                    <a:p>
                      <a:pPr algn="ctr">
                        <a:spcAft>
                          <a:spcPts val="0"/>
                        </a:spcAft>
                      </a:pPr>
                      <a:r>
                        <a:rPr lang="es-PE" sz="1200" b="0" dirty="0">
                          <a:solidFill>
                            <a:schemeClr val="tx1"/>
                          </a:solidFill>
                          <a:effectLst/>
                          <a:latin typeface="VAG Rounded Light SSi" panose="020B0500000000000000" pitchFamily="34" charset="0"/>
                        </a:rPr>
                        <a:t>NUTRICIÓN Y DESARROLLO INFANTIL TEMPRANO</a:t>
                      </a:r>
                      <a:endParaRPr lang="es-ES" sz="900" b="0" dirty="0">
                        <a:solidFill>
                          <a:schemeClr val="tx1"/>
                        </a:solidFill>
                        <a:effectLst/>
                        <a:latin typeface="VAG Rounded Light SSi" panose="020B0500000000000000" pitchFamily="34" charset="0"/>
                        <a:ea typeface="Times New Roman" panose="02020603050405020304" pitchFamily="18" charset="0"/>
                      </a:endParaRPr>
                    </a:p>
                  </a:txBody>
                  <a:tcPr marL="38013" marR="3801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342900" lvl="0" indent="-342900">
                        <a:lnSpc>
                          <a:spcPct val="100000"/>
                        </a:lnSpc>
                        <a:spcAft>
                          <a:spcPts val="0"/>
                        </a:spcAft>
                        <a:buFont typeface="+mj-lt"/>
                        <a:buAutoNum type="arabicPeriod"/>
                      </a:pPr>
                      <a:r>
                        <a:rPr lang="es-PE" sz="1200" dirty="0">
                          <a:effectLst/>
                          <a:latin typeface="VAG Rounded Light SSi" panose="020B0500000000000000" pitchFamily="34" charset="0"/>
                        </a:rPr>
                        <a:t>Niñas y niños de 0 a 5 años de comunidades nativas</a:t>
                      </a:r>
                      <a:r>
                        <a:rPr lang="es-PE" sz="1200" baseline="0" dirty="0">
                          <a:effectLst/>
                          <a:latin typeface="VAG Rounded Light SSi" panose="020B0500000000000000" pitchFamily="34" charset="0"/>
                        </a:rPr>
                        <a:t> </a:t>
                      </a:r>
                      <a:r>
                        <a:rPr lang="es-PE" sz="1200" dirty="0">
                          <a:effectLst/>
                          <a:latin typeface="VAG Rounded Light SSi" panose="020B0500000000000000" pitchFamily="34" charset="0"/>
                        </a:rPr>
                        <a:t>registradas/os.</a:t>
                      </a:r>
                      <a:endParaRPr lang="es-ES" sz="900" dirty="0">
                        <a:solidFill>
                          <a:srgbClr val="000000"/>
                        </a:solidFill>
                        <a:effectLst/>
                        <a:latin typeface="VAG Rounded Light SSi" panose="020B0500000000000000" pitchFamily="34" charset="0"/>
                        <a:ea typeface="Times New Roman" panose="02020603050405020304" pitchFamily="18" charset="0"/>
                      </a:endParaRPr>
                    </a:p>
                  </a:txBody>
                  <a:tcPr marL="38013" marR="38013"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 xmlns:a16="http://schemas.microsoft.com/office/drawing/2014/main" val="10001"/>
                  </a:ext>
                </a:extLst>
              </a:tr>
              <a:tr h="347422">
                <a:tc>
                  <a:txBody>
                    <a:bodyPr/>
                    <a:lstStyle/>
                    <a:p>
                      <a:pPr algn="ctr">
                        <a:spcAft>
                          <a:spcPts val="0"/>
                        </a:spcAft>
                      </a:pPr>
                      <a:r>
                        <a:rPr lang="es-PE" sz="1200" b="0" dirty="0">
                          <a:solidFill>
                            <a:schemeClr val="tx1"/>
                          </a:solidFill>
                          <a:effectLst/>
                          <a:latin typeface="VAG Rounded Light SSi" panose="020B0500000000000000" pitchFamily="34" charset="0"/>
                        </a:rPr>
                        <a:t>ENTORNO Y CALIDAD DE VIDA</a:t>
                      </a:r>
                      <a:endParaRPr lang="es-ES" sz="900" b="0" dirty="0">
                        <a:solidFill>
                          <a:schemeClr val="tx1"/>
                        </a:solidFill>
                        <a:effectLst/>
                        <a:latin typeface="VAG Rounded Light SSi" panose="020B0500000000000000" pitchFamily="34" charset="0"/>
                        <a:ea typeface="Times New Roman" panose="02020603050405020304" pitchFamily="18" charset="0"/>
                      </a:endParaRPr>
                    </a:p>
                  </a:txBody>
                  <a:tcPr marL="38013" marR="3801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lvl="0" indent="-342900">
                        <a:spcAft>
                          <a:spcPts val="0"/>
                        </a:spcAft>
                        <a:buFont typeface="+mj-lt"/>
                        <a:buAutoNum type="arabicPeriod"/>
                      </a:pPr>
                      <a:r>
                        <a:rPr lang="es-PE" sz="1200" dirty="0">
                          <a:effectLst/>
                          <a:latin typeface="VAG Rounded Light SSi" panose="020B0500000000000000" pitchFamily="34" charset="0"/>
                        </a:rPr>
                        <a:t>Municipalidades incorporan la pertinencia cultural en su gestión.</a:t>
                      </a:r>
                      <a:endParaRPr lang="es-ES" sz="900" dirty="0">
                        <a:solidFill>
                          <a:srgbClr val="000000"/>
                        </a:solidFill>
                        <a:effectLst/>
                        <a:latin typeface="VAG Rounded Light SSi" panose="020B0500000000000000" pitchFamily="34" charset="0"/>
                        <a:ea typeface="Times New Roman" panose="02020603050405020304" pitchFamily="18" charset="0"/>
                      </a:endParaRPr>
                    </a:p>
                  </a:txBody>
                  <a:tcPr marL="38013" marR="3801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2"/>
                  </a:ext>
                </a:extLst>
              </a:tr>
            </a:tbl>
          </a:graphicData>
        </a:graphic>
      </p:graphicFrame>
      <p:sp>
        <p:nvSpPr>
          <p:cNvPr id="3" name="Elipse 2"/>
          <p:cNvSpPr/>
          <p:nvPr/>
        </p:nvSpPr>
        <p:spPr>
          <a:xfrm>
            <a:off x="3882298" y="2380869"/>
            <a:ext cx="4485787" cy="202566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1539"/>
          </a:p>
        </p:txBody>
      </p:sp>
      <p:sp>
        <p:nvSpPr>
          <p:cNvPr id="7" name="Elipse 2"/>
          <p:cNvSpPr/>
          <p:nvPr/>
        </p:nvSpPr>
        <p:spPr>
          <a:xfrm>
            <a:off x="4466102" y="5046003"/>
            <a:ext cx="4485787" cy="475189"/>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1539"/>
          </a:p>
        </p:txBody>
      </p:sp>
      <p:sp>
        <p:nvSpPr>
          <p:cNvPr id="9" name="CuadroTexto 8"/>
          <p:cNvSpPr txBox="1"/>
          <p:nvPr/>
        </p:nvSpPr>
        <p:spPr>
          <a:xfrm>
            <a:off x="1643476" y="6293715"/>
            <a:ext cx="8748914" cy="329321"/>
          </a:xfrm>
          <a:prstGeom prst="rect">
            <a:avLst/>
          </a:prstGeom>
          <a:noFill/>
        </p:spPr>
        <p:txBody>
          <a:bodyPr>
            <a:spAutoFit/>
          </a:bodyPr>
          <a:lstStyle/>
          <a:p>
            <a:pPr>
              <a:defRPr/>
            </a:pPr>
            <a:r>
              <a:rPr lang="es-PE" sz="770" dirty="0"/>
              <a:t>Creado con Resolución Suprema N° 002-2015-MIDIS</a:t>
            </a:r>
            <a:r>
              <a:rPr lang="es-MX" sz="770" dirty="0"/>
              <a:t>, con el </a:t>
            </a:r>
            <a:r>
              <a:rPr lang="es-PE" sz="770" dirty="0"/>
              <a:t>objetivo de reconocer la gestión pública de las municipalidades distritales y provinciales (en accionar distrital) por su capacidad de trabajo orientado hacia resultados en el desarrollo e inclusión social de las personas, mejorando los servicios públicos que brindan a las/os ciudadanas/os de sus distritos, </a:t>
            </a:r>
            <a:r>
              <a:rPr lang="es-PE" sz="770" b="1" dirty="0">
                <a:solidFill>
                  <a:schemeClr val="accent1">
                    <a:lumMod val="50000"/>
                  </a:schemeClr>
                </a:solidFill>
              </a:rPr>
              <a:t>contribuyendo así a la mejora de su calidad de vida</a:t>
            </a:r>
            <a:r>
              <a:rPr lang="es-PE" sz="770" b="1" dirty="0">
                <a:solidFill>
                  <a:schemeClr val="accent5">
                    <a:lumMod val="50000"/>
                  </a:schemeClr>
                </a:solidFill>
              </a:rPr>
              <a:t>.</a:t>
            </a:r>
            <a:endParaRPr lang="es-PE" sz="770" dirty="0"/>
          </a:p>
        </p:txBody>
      </p:sp>
      <p:pic>
        <p:nvPicPr>
          <p:cNvPr id="10" name="Imagen 9"/>
          <p:cNvPicPr>
            <a:picLocks noChangeAspect="1"/>
          </p:cNvPicPr>
          <p:nvPr/>
        </p:nvPicPr>
        <p:blipFill>
          <a:blip r:embed="rId3"/>
          <a:stretch>
            <a:fillRect/>
          </a:stretch>
        </p:blipFill>
        <p:spPr>
          <a:xfrm>
            <a:off x="10131635" y="251822"/>
            <a:ext cx="1670310" cy="817265"/>
          </a:xfrm>
          <a:prstGeom prst="rect">
            <a:avLst/>
          </a:prstGeom>
        </p:spPr>
      </p:pic>
    </p:spTree>
    <p:extLst>
      <p:ext uri="{BB962C8B-B14F-4D97-AF65-F5344CB8AC3E}">
        <p14:creationId xmlns:p14="http://schemas.microsoft.com/office/powerpoint/2010/main" val="310522719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5 Rectángulo"/>
          <p:cNvSpPr/>
          <p:nvPr/>
        </p:nvSpPr>
        <p:spPr>
          <a:xfrm>
            <a:off x="556101" y="278070"/>
            <a:ext cx="9970111" cy="682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0737" eaLnBrk="0" fontAlgn="base" hangingPunct="0">
              <a:lnSpc>
                <a:spcPct val="90000"/>
              </a:lnSpc>
              <a:spcBef>
                <a:spcPct val="0"/>
              </a:spcBef>
              <a:spcAft>
                <a:spcPct val="0"/>
              </a:spcAft>
              <a:defRPr/>
            </a:pPr>
            <a:r>
              <a:rPr lang="es-ES_tradnl" sz="2800" b="1" dirty="0">
                <a:solidFill>
                  <a:srgbClr val="64CBC9"/>
                </a:solidFill>
                <a:latin typeface="Cardenio Modern" panose="03000700000000000000" pitchFamily="66" charset="0"/>
                <a:ea typeface="+mj-ea"/>
                <a:cs typeface="+mj-cs"/>
              </a:rPr>
              <a:t>Alineación de Programas Sociales</a:t>
            </a:r>
          </a:p>
        </p:txBody>
      </p:sp>
      <p:sp>
        <p:nvSpPr>
          <p:cNvPr id="6" name="Rectángulo 5"/>
          <p:cNvSpPr/>
          <p:nvPr/>
        </p:nvSpPr>
        <p:spPr>
          <a:xfrm>
            <a:off x="556102" y="1500282"/>
            <a:ext cx="5752101" cy="1200329"/>
          </a:xfrm>
          <a:prstGeom prst="rect">
            <a:avLst/>
          </a:prstGeom>
        </p:spPr>
        <p:txBody>
          <a:bodyPr wrap="square">
            <a:spAutoFit/>
          </a:bodyPr>
          <a:lstStyle/>
          <a:p>
            <a:r>
              <a:rPr lang="es-PE" sz="1400" dirty="0">
                <a:latin typeface="VAG Rounded Light SSi" panose="020B0500000000000000" pitchFamily="34" charset="0"/>
              </a:rPr>
              <a:t>Brindar servicios para la </a:t>
            </a:r>
            <a:r>
              <a:rPr lang="es-PE" sz="1600" b="1" dirty="0">
                <a:latin typeface="VAG Rounded Light SSi" panose="020B0500000000000000" pitchFamily="34" charset="0"/>
              </a:rPr>
              <a:t>atención integral de calidad </a:t>
            </a:r>
            <a:r>
              <a:rPr lang="es-PE" sz="1400" dirty="0">
                <a:latin typeface="VAG Rounded Light SSi" panose="020B0500000000000000" pitchFamily="34" charset="0"/>
              </a:rPr>
              <a:t>y pertinente a niñas y niños menores de 3 años en zonas de pobreza y pobreza extrema, que permitan el desarrollo de su potencial intelectual, emocional, social, y moral;  de acuerdo a su entorno  y con el sustento de la cogestión con la comunidad.</a:t>
            </a:r>
          </a:p>
        </p:txBody>
      </p:sp>
      <p:graphicFrame>
        <p:nvGraphicFramePr>
          <p:cNvPr id="7" name="Diagrama 3"/>
          <p:cNvGraphicFramePr/>
          <p:nvPr>
            <p:extLst>
              <p:ext uri="{D42A27DB-BD31-4B8C-83A1-F6EECF244321}">
                <p14:modId xmlns:p14="http://schemas.microsoft.com/office/powerpoint/2010/main" val="3718803125"/>
              </p:ext>
            </p:extLst>
          </p:nvPr>
        </p:nvGraphicFramePr>
        <p:xfrm>
          <a:off x="556101" y="2628146"/>
          <a:ext cx="6182156" cy="346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 xmlns:a16="http://schemas.microsoft.com/office/drawing/2014/main" id="{7B37DC18-2478-4BD2-9DEA-8E9816937F23}"/>
              </a:ext>
            </a:extLst>
          </p:cNvPr>
          <p:cNvSpPr txBox="1"/>
          <p:nvPr/>
        </p:nvSpPr>
        <p:spPr>
          <a:xfrm>
            <a:off x="556101" y="1082233"/>
            <a:ext cx="6371347" cy="461665"/>
          </a:xfrm>
          <a:prstGeom prst="rect">
            <a:avLst/>
          </a:prstGeom>
          <a:noFill/>
        </p:spPr>
        <p:txBody>
          <a:bodyPr wrap="square" rtlCol="0">
            <a:spAutoFit/>
          </a:bodyPr>
          <a:lstStyle/>
          <a:p>
            <a:r>
              <a:rPr lang="es-PE" sz="2400" b="1" dirty="0">
                <a:solidFill>
                  <a:srgbClr val="E51A6B"/>
                </a:solidFill>
                <a:latin typeface="Cardenio Modern" panose="03000700000000000000" pitchFamily="66" charset="0"/>
              </a:rPr>
              <a:t>Programa Nacional </a:t>
            </a:r>
            <a:r>
              <a:rPr lang="es-PE" sz="2400" b="1" dirty="0" err="1">
                <a:solidFill>
                  <a:srgbClr val="E51A6B"/>
                </a:solidFill>
                <a:latin typeface="Cardenio Modern" panose="03000700000000000000" pitchFamily="66" charset="0"/>
              </a:rPr>
              <a:t>Cunamás</a:t>
            </a:r>
            <a:endParaRPr lang="es-PE" sz="2400" b="1" dirty="0">
              <a:solidFill>
                <a:srgbClr val="E51A6B"/>
              </a:solidFill>
              <a:latin typeface="Cardenio Modern" panose="03000700000000000000" pitchFamily="66" charset="0"/>
            </a:endParaRPr>
          </a:p>
        </p:txBody>
      </p:sp>
      <p:sp>
        <p:nvSpPr>
          <p:cNvPr id="3" name="Rectángulo 2">
            <a:extLst>
              <a:ext uri="{FF2B5EF4-FFF2-40B4-BE49-F238E27FC236}">
                <a16:creationId xmlns="" xmlns:a16="http://schemas.microsoft.com/office/drawing/2014/main" id="{2B716957-0302-468E-A4B6-2FAAC9CDF556}"/>
              </a:ext>
            </a:extLst>
          </p:cNvPr>
          <p:cNvSpPr/>
          <p:nvPr/>
        </p:nvSpPr>
        <p:spPr>
          <a:xfrm>
            <a:off x="7090905" y="1727025"/>
            <a:ext cx="4544993" cy="1323439"/>
          </a:xfrm>
          <a:prstGeom prst="rect">
            <a:avLst/>
          </a:prstGeom>
        </p:spPr>
        <p:txBody>
          <a:bodyPr wrap="square">
            <a:spAutoFit/>
          </a:bodyPr>
          <a:lstStyle/>
          <a:p>
            <a:pPr marL="285750" lvl="0" indent="-285750">
              <a:buFont typeface="Arial" panose="020B0604020202020204" pitchFamily="34" charset="0"/>
              <a:buChar char="•"/>
            </a:pPr>
            <a:r>
              <a:rPr lang="es-PE" sz="1600" dirty="0">
                <a:latin typeface="VAG Rounded Light SSi" panose="020B0500000000000000" pitchFamily="34" charset="0"/>
              </a:rPr>
              <a:t>Ampliación de número de visitas domiciliarias a las familias usuarias.</a:t>
            </a:r>
          </a:p>
          <a:p>
            <a:pPr marL="285750" lvl="0" indent="-285750">
              <a:buFont typeface="Arial" panose="020B0604020202020204" pitchFamily="34" charset="0"/>
              <a:buChar char="•"/>
            </a:pPr>
            <a:r>
              <a:rPr lang="es-PE" sz="1600" dirty="0">
                <a:latin typeface="VAG Rounded Light SSi" panose="020B0500000000000000" pitchFamily="34" charset="0"/>
              </a:rPr>
              <a:t>Promoción de acceso a CRED completo.</a:t>
            </a:r>
          </a:p>
          <a:p>
            <a:pPr marL="285750" lvl="0" indent="-285750">
              <a:buFont typeface="Arial" panose="020B0604020202020204" pitchFamily="34" charset="0"/>
              <a:buChar char="•"/>
            </a:pPr>
            <a:r>
              <a:rPr lang="es-PE" sz="1600" dirty="0">
                <a:latin typeface="VAG Rounded Light SSi" panose="020B0500000000000000" pitchFamily="34" charset="0"/>
              </a:rPr>
              <a:t>Fortalecimiento de estrategia de afiliación temprana a la gestante.</a:t>
            </a:r>
          </a:p>
        </p:txBody>
      </p:sp>
      <p:sp>
        <p:nvSpPr>
          <p:cNvPr id="8" name="CuadroTexto 7">
            <a:extLst>
              <a:ext uri="{FF2B5EF4-FFF2-40B4-BE49-F238E27FC236}">
                <a16:creationId xmlns="" xmlns:a16="http://schemas.microsoft.com/office/drawing/2014/main" id="{68DF5C40-06AC-4B12-BCF7-5D3FD2AA1B8C}"/>
              </a:ext>
            </a:extLst>
          </p:cNvPr>
          <p:cNvSpPr txBox="1"/>
          <p:nvPr/>
        </p:nvSpPr>
        <p:spPr>
          <a:xfrm>
            <a:off x="7090905" y="1114490"/>
            <a:ext cx="4375231" cy="461665"/>
          </a:xfrm>
          <a:prstGeom prst="rect">
            <a:avLst/>
          </a:prstGeom>
          <a:noFill/>
        </p:spPr>
        <p:txBody>
          <a:bodyPr wrap="square" rtlCol="0">
            <a:spAutoFit/>
          </a:bodyPr>
          <a:lstStyle/>
          <a:p>
            <a:r>
              <a:rPr lang="es-PE" sz="2400" b="1" dirty="0">
                <a:solidFill>
                  <a:srgbClr val="E51A6B"/>
                </a:solidFill>
                <a:latin typeface="Cardenio Modern" panose="03000700000000000000" pitchFamily="66" charset="0"/>
              </a:rPr>
              <a:t>Programa Juntos</a:t>
            </a:r>
          </a:p>
        </p:txBody>
      </p:sp>
    </p:spTree>
    <p:extLst>
      <p:ext uri="{BB962C8B-B14F-4D97-AF65-F5344CB8AC3E}">
        <p14:creationId xmlns:p14="http://schemas.microsoft.com/office/powerpoint/2010/main" val="1700101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2" descr="Screen Shot 2014-04-16 at 12.33.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9551" y="3534155"/>
            <a:ext cx="7524807" cy="33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p:cNvSpPr txBox="1"/>
          <p:nvPr/>
        </p:nvSpPr>
        <p:spPr>
          <a:xfrm>
            <a:off x="422476" y="215114"/>
            <a:ext cx="11516810" cy="584775"/>
          </a:xfrm>
          <a:prstGeom prst="rect">
            <a:avLst/>
          </a:prstGeom>
          <a:noFill/>
        </p:spPr>
        <p:txBody>
          <a:bodyPr wrap="square">
            <a:spAutoFit/>
          </a:bodyPr>
          <a:lstStyle/>
          <a:p>
            <a:pPr algn="ctr">
              <a:defRPr/>
            </a:pPr>
            <a:r>
              <a:rPr lang="es-PE" sz="3200" b="1" dirty="0">
                <a:solidFill>
                  <a:srgbClr val="64CBC9"/>
                </a:solidFill>
                <a:latin typeface="Cardenio Modern" panose="03000700000000000000" pitchFamily="66" charset="0"/>
              </a:rPr>
              <a:t>Medición</a:t>
            </a:r>
          </a:p>
        </p:txBody>
      </p:sp>
      <p:sp>
        <p:nvSpPr>
          <p:cNvPr id="2" name="CuadroTexto 1">
            <a:extLst>
              <a:ext uri="{FF2B5EF4-FFF2-40B4-BE49-F238E27FC236}">
                <a16:creationId xmlns="" xmlns:a16="http://schemas.microsoft.com/office/drawing/2014/main" id="{7169AF46-D755-4693-BB67-8776CC68706A}"/>
              </a:ext>
            </a:extLst>
          </p:cNvPr>
          <p:cNvSpPr txBox="1"/>
          <p:nvPr/>
        </p:nvSpPr>
        <p:spPr>
          <a:xfrm>
            <a:off x="422476" y="897038"/>
            <a:ext cx="11111696" cy="3354765"/>
          </a:xfrm>
          <a:prstGeom prst="rect">
            <a:avLst/>
          </a:prstGeom>
          <a:noFill/>
        </p:spPr>
        <p:txBody>
          <a:bodyPr wrap="square" rtlCol="0">
            <a:spAutoFit/>
          </a:bodyPr>
          <a:lstStyle/>
          <a:p>
            <a:pPr>
              <a:defRPr/>
            </a:pPr>
            <a:r>
              <a:rPr lang="es-PE" sz="2200" b="1" dirty="0">
                <a:latin typeface="VAG Rounded Light SSi" panose="020B0500000000000000" pitchFamily="34" charset="0"/>
              </a:rPr>
              <a:t>Programas Presupuestales – indicadores de desempeño Resulta MEF </a:t>
            </a:r>
          </a:p>
          <a:p>
            <a:pPr>
              <a:defRPr/>
            </a:pPr>
            <a:r>
              <a:rPr lang="es-PE" dirty="0">
                <a:latin typeface="VAG Rounded Light SSi" panose="020B0500000000000000" pitchFamily="34" charset="0"/>
              </a:rPr>
              <a:t>https://www.mef.gob.pe/es/aplicaciones-informaticas/400-presupuesto-publico/5053-resulta-indicadores-de-desempeno-de-los-programas-presupuestales </a:t>
            </a:r>
          </a:p>
          <a:p>
            <a:pPr>
              <a:defRPr/>
            </a:pPr>
            <a:endParaRPr lang="es-PE" sz="2400" b="1" dirty="0">
              <a:latin typeface="VAG Rounded Light SSi" panose="020B0500000000000000" pitchFamily="34" charset="0"/>
            </a:endParaRPr>
          </a:p>
          <a:p>
            <a:pPr>
              <a:defRPr/>
            </a:pPr>
            <a:r>
              <a:rPr lang="es-PE" sz="2400" b="1" dirty="0">
                <a:latin typeface="VAG Rounded Light SSi" panose="020B0500000000000000" pitchFamily="34" charset="0"/>
              </a:rPr>
              <a:t>Portal de evidencia en MIDIS</a:t>
            </a:r>
            <a:r>
              <a:rPr lang="es-PE" sz="2000" dirty="0">
                <a:latin typeface="VAG Rounded Light SSi" panose="020B0500000000000000" pitchFamily="34" charset="0"/>
              </a:rPr>
              <a:t>: </a:t>
            </a:r>
            <a:r>
              <a:rPr lang="es-PE" sz="2000" dirty="0">
                <a:latin typeface="VAG Rounded Light SSi" panose="020B0500000000000000" pitchFamily="34" charset="0"/>
                <a:hlinkClick r:id="rId3"/>
              </a:rPr>
              <a:t>http://evidencia.midis.gob.pe/</a:t>
            </a:r>
            <a:endParaRPr lang="es-PE" sz="2000" dirty="0">
              <a:latin typeface="VAG Rounded Light SSi" panose="020B0500000000000000" pitchFamily="34" charset="0"/>
            </a:endParaRPr>
          </a:p>
          <a:p>
            <a:pPr>
              <a:defRPr/>
            </a:pPr>
            <a:endParaRPr lang="es-PE" sz="2400" b="1" dirty="0">
              <a:latin typeface="VAG Rounded Light SSi" panose="020B0500000000000000" pitchFamily="34" charset="0"/>
            </a:endParaRPr>
          </a:p>
          <a:p>
            <a:pPr>
              <a:defRPr/>
            </a:pPr>
            <a:r>
              <a:rPr lang="en-US" sz="2400" b="1" dirty="0" err="1">
                <a:latin typeface="VAG Rounded Light SSi" panose="020B0500000000000000" pitchFamily="34" charset="0"/>
              </a:rPr>
              <a:t>Repositorio</a:t>
            </a:r>
            <a:r>
              <a:rPr lang="en-US" sz="2400" b="1" dirty="0">
                <a:latin typeface="VAG Rounded Light SSi" panose="020B0500000000000000" pitchFamily="34" charset="0"/>
              </a:rPr>
              <a:t> de </a:t>
            </a:r>
            <a:r>
              <a:rPr lang="en-US" sz="2400" b="1" dirty="0" err="1">
                <a:latin typeface="VAG Rounded Light SSi" panose="020B0500000000000000" pitchFamily="34" charset="0"/>
              </a:rPr>
              <a:t>información</a:t>
            </a:r>
            <a:r>
              <a:rPr lang="en-US" sz="2400" b="1" dirty="0">
                <a:latin typeface="VAG Rounded Light SSi" panose="020B0500000000000000" pitchFamily="34" charset="0"/>
              </a:rPr>
              <a:t> social </a:t>
            </a:r>
            <a:r>
              <a:rPr lang="en-US" sz="2400" b="1" dirty="0" err="1">
                <a:latin typeface="VAG Rounded Light SSi" panose="020B0500000000000000" pitchFamily="34" charset="0"/>
              </a:rPr>
              <a:t>en</a:t>
            </a:r>
            <a:r>
              <a:rPr lang="en-US" sz="2400" b="1" dirty="0">
                <a:latin typeface="VAG Rounded Light SSi" panose="020B0500000000000000" pitchFamily="34" charset="0"/>
              </a:rPr>
              <a:t> MIDIS: </a:t>
            </a:r>
            <a:r>
              <a:rPr lang="en-US" sz="2000" dirty="0">
                <a:latin typeface="VAG Rounded Light SSi" panose="020B0500000000000000" pitchFamily="34" charset="0"/>
                <a:hlinkClick r:id="rId4"/>
              </a:rPr>
              <a:t>http://sdv.midis.gob.pe/redinforma/view/inicio.aspx#no-back-button</a:t>
            </a:r>
            <a:endParaRPr lang="en-US" sz="2000" dirty="0">
              <a:latin typeface="VAG Rounded Light SSi" panose="020B0500000000000000" pitchFamily="34" charset="0"/>
            </a:endParaRPr>
          </a:p>
          <a:p>
            <a:pPr>
              <a:defRPr/>
            </a:pPr>
            <a:endParaRPr lang="en-US" sz="2000" dirty="0">
              <a:latin typeface="VAG Rounded Light SSi" panose="020B0500000000000000" pitchFamily="34" charset="0"/>
            </a:endParaRPr>
          </a:p>
          <a:p>
            <a:endParaRPr lang="es-PE" dirty="0">
              <a:latin typeface="VAG Rounded Light SSi" panose="020B0500000000000000"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510EED3B-711B-4843-9D9A-F33729742AE4}"/>
              </a:ext>
            </a:extLst>
          </p:cNvPr>
          <p:cNvSpPr txBox="1"/>
          <p:nvPr/>
        </p:nvSpPr>
        <p:spPr>
          <a:xfrm>
            <a:off x="700268" y="844952"/>
            <a:ext cx="10885990" cy="2308324"/>
          </a:xfrm>
          <a:prstGeom prst="rect">
            <a:avLst/>
          </a:prstGeom>
          <a:noFill/>
        </p:spPr>
        <p:txBody>
          <a:bodyPr wrap="square" rtlCol="0">
            <a:spAutoFit/>
          </a:bodyPr>
          <a:lstStyle/>
          <a:p>
            <a:pPr algn="just"/>
            <a:r>
              <a:rPr lang="es-PE" sz="2400" b="1" dirty="0">
                <a:solidFill>
                  <a:srgbClr val="64CBC9"/>
                </a:solidFill>
                <a:latin typeface="Cardenio Modern" panose="03000700000000000000" pitchFamily="66" charset="0"/>
              </a:rPr>
              <a:t>Garantizar el adecuado estado nutricional en la primera infancia es esencial para que a lo largo de su vida, las personas puedan desarrollar sus capacidades y acceder a las oportunidades a las que tienen derecho.</a:t>
            </a:r>
          </a:p>
          <a:p>
            <a:pPr algn="just"/>
            <a:endParaRPr lang="es-PE" sz="2400" b="1" dirty="0">
              <a:solidFill>
                <a:srgbClr val="64CBC9"/>
              </a:solidFill>
              <a:latin typeface="Cardenio Modern" panose="03000700000000000000" pitchFamily="66" charset="0"/>
            </a:endParaRPr>
          </a:p>
          <a:p>
            <a:pPr algn="just"/>
            <a:r>
              <a:rPr lang="es-PE" sz="2400" b="1" dirty="0">
                <a:solidFill>
                  <a:srgbClr val="64CBC9"/>
                </a:solidFill>
                <a:latin typeface="Cardenio Modern" panose="03000700000000000000" pitchFamily="66" charset="0"/>
              </a:rPr>
              <a:t>Es una condición necesaria para que un país logre erradicar la pobreza en todas sus formas y dimensiones y pueda desarrollarse equitativa y sosteniblemente.</a:t>
            </a:r>
          </a:p>
        </p:txBody>
      </p:sp>
      <p:pic>
        <p:nvPicPr>
          <p:cNvPr id="5" name="Picture 2">
            <a:extLst>
              <a:ext uri="{FF2B5EF4-FFF2-40B4-BE49-F238E27FC236}">
                <a16:creationId xmlns="" xmlns:a16="http://schemas.microsoft.com/office/drawing/2014/main" id="{5C0C1F76-F0F8-4225-BD76-B3FD48CEC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45" y="4405878"/>
            <a:ext cx="10331710" cy="13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91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67164051-5ADC-4FCE-9E70-E30703B74AE8}"/>
              </a:ext>
            </a:extLst>
          </p:cNvPr>
          <p:cNvPicPr>
            <a:picLocks noChangeAspect="1"/>
          </p:cNvPicPr>
          <p:nvPr/>
        </p:nvPicPr>
        <p:blipFill rotWithShape="1">
          <a:blip r:embed="rId2"/>
          <a:srcRect t="14684" b="43128"/>
          <a:stretch/>
        </p:blipFill>
        <p:spPr>
          <a:xfrm>
            <a:off x="20" y="10"/>
            <a:ext cx="12191980" cy="6857990"/>
          </a:xfrm>
          <a:prstGeom prst="rect">
            <a:avLst/>
          </a:prstGeom>
        </p:spPr>
      </p:pic>
    </p:spTree>
    <p:extLst>
      <p:ext uri="{BB962C8B-B14F-4D97-AF65-F5344CB8AC3E}">
        <p14:creationId xmlns:p14="http://schemas.microsoft.com/office/powerpoint/2010/main" val="2758343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6"/>
          <p:cNvSpPr txBox="1"/>
          <p:nvPr/>
        </p:nvSpPr>
        <p:spPr>
          <a:xfrm>
            <a:off x="740230" y="1517545"/>
            <a:ext cx="10077868" cy="427361"/>
          </a:xfrm>
          <a:prstGeom prst="rect">
            <a:avLst/>
          </a:prstGeom>
          <a:noFill/>
          <a:ln>
            <a:noFill/>
          </a:ln>
        </p:spPr>
        <p:txBody>
          <a:bodyPr wrap="square" rtlCol="0">
            <a:spAutoFit/>
          </a:bodyPr>
          <a:lstStyle/>
          <a:p>
            <a:r>
              <a:rPr lang="es-ES" sz="2177" b="1" dirty="0">
                <a:solidFill>
                  <a:srgbClr val="E51A6B"/>
                </a:solidFill>
                <a:latin typeface="VAG Rounded Light SSi" panose="020B0500000000000000" pitchFamily="34" charset="0"/>
              </a:rPr>
              <a:t>+43% de niños/as </a:t>
            </a:r>
            <a:r>
              <a:rPr lang="es-ES" sz="1814" dirty="0">
                <a:solidFill>
                  <a:schemeClr val="tx1">
                    <a:lumMod val="85000"/>
                    <a:lumOff val="15000"/>
                  </a:schemeClr>
                </a:solidFill>
                <a:latin typeface="VAG Rounded Light SSi" panose="020B0500000000000000" pitchFamily="34" charset="0"/>
              </a:rPr>
              <a:t>de</a:t>
            </a:r>
            <a:r>
              <a:rPr lang="es-ES" sz="1814" b="1" dirty="0">
                <a:solidFill>
                  <a:schemeClr val="tx1">
                    <a:lumMod val="85000"/>
                    <a:lumOff val="15000"/>
                  </a:schemeClr>
                </a:solidFill>
                <a:latin typeface="VAG Rounded Light SSi" panose="020B0500000000000000" pitchFamily="34" charset="0"/>
              </a:rPr>
              <a:t> 6 a 36 meses </a:t>
            </a:r>
            <a:r>
              <a:rPr lang="es-ES" sz="1814" dirty="0">
                <a:solidFill>
                  <a:schemeClr val="tx1">
                    <a:lumMod val="85000"/>
                    <a:lumOff val="15000"/>
                  </a:schemeClr>
                </a:solidFill>
                <a:latin typeface="VAG Rounded Light SSi" panose="020B0500000000000000" pitchFamily="34" charset="0"/>
              </a:rPr>
              <a:t>a nivel nacional tiene anemia (743 mil de 1.6 millones).</a:t>
            </a:r>
            <a:endParaRPr lang="es-PE" sz="1814" dirty="0">
              <a:solidFill>
                <a:schemeClr val="tx1">
                  <a:lumMod val="85000"/>
                  <a:lumOff val="15000"/>
                </a:schemeClr>
              </a:solidFill>
              <a:latin typeface="VAG Rounded Light SSi" panose="020B0500000000000000" pitchFamily="34" charset="0"/>
            </a:endParaRPr>
          </a:p>
        </p:txBody>
      </p:sp>
      <p:sp>
        <p:nvSpPr>
          <p:cNvPr id="21" name="CuadroTexto 8"/>
          <p:cNvSpPr txBox="1"/>
          <p:nvPr/>
        </p:nvSpPr>
        <p:spPr>
          <a:xfrm>
            <a:off x="770210" y="1870139"/>
            <a:ext cx="7954347" cy="427361"/>
          </a:xfrm>
          <a:prstGeom prst="rect">
            <a:avLst/>
          </a:prstGeom>
          <a:noFill/>
          <a:ln>
            <a:noFill/>
          </a:ln>
        </p:spPr>
        <p:txBody>
          <a:bodyPr wrap="square" rtlCol="0">
            <a:spAutoFit/>
          </a:bodyPr>
          <a:lstStyle/>
          <a:p>
            <a:r>
              <a:rPr lang="es-ES" sz="1814" dirty="0">
                <a:solidFill>
                  <a:srgbClr val="262626"/>
                </a:solidFill>
                <a:latin typeface="VAG Rounded Light SSi" panose="020B0500000000000000" pitchFamily="34" charset="0"/>
              </a:rPr>
              <a:t>Niños/as en riesgo:</a:t>
            </a:r>
            <a:r>
              <a:rPr lang="es-ES" sz="2177" dirty="0">
                <a:solidFill>
                  <a:srgbClr val="262626"/>
                </a:solidFill>
                <a:latin typeface="VAG Rounded Light SSi" panose="020B0500000000000000" pitchFamily="34" charset="0"/>
              </a:rPr>
              <a:t> </a:t>
            </a:r>
            <a:r>
              <a:rPr lang="es-ES" sz="2177" b="1" dirty="0">
                <a:solidFill>
                  <a:srgbClr val="E51A6B"/>
                </a:solidFill>
                <a:latin typeface="VAG Rounded Light SSi" panose="020B0500000000000000" pitchFamily="34" charset="0"/>
              </a:rPr>
              <a:t>500 mil </a:t>
            </a:r>
            <a:r>
              <a:rPr lang="es-ES" sz="1814" dirty="0">
                <a:solidFill>
                  <a:srgbClr val="262626"/>
                </a:solidFill>
                <a:latin typeface="VAG Rounded Light SSi" panose="020B0500000000000000" pitchFamily="34" charset="0"/>
              </a:rPr>
              <a:t>nacimientos al año</a:t>
            </a:r>
            <a:endParaRPr lang="es-PE" sz="1814" dirty="0">
              <a:solidFill>
                <a:srgbClr val="262626"/>
              </a:solidFill>
              <a:latin typeface="VAG Rounded Light SSi" panose="020B0500000000000000" pitchFamily="34" charset="0"/>
            </a:endParaRPr>
          </a:p>
        </p:txBody>
      </p:sp>
      <p:pic>
        <p:nvPicPr>
          <p:cNvPr id="9" name="Picture 12"/>
          <p:cNvPicPr>
            <a:picLocks noChangeAspect="1"/>
          </p:cNvPicPr>
          <p:nvPr/>
        </p:nvPicPr>
        <p:blipFill rotWithShape="1">
          <a:blip r:embed="rId2"/>
          <a:srcRect l="721" t="1362" r="1018" b="1390"/>
          <a:stretch/>
        </p:blipFill>
        <p:spPr>
          <a:xfrm>
            <a:off x="461389" y="2555785"/>
            <a:ext cx="4435432" cy="2683267"/>
          </a:xfrm>
          <a:prstGeom prst="rect">
            <a:avLst/>
          </a:prstGeom>
          <a:ln>
            <a:noFill/>
          </a:ln>
        </p:spPr>
      </p:pic>
      <p:sp>
        <p:nvSpPr>
          <p:cNvPr id="12" name="Rectangle 11"/>
          <p:cNvSpPr/>
          <p:nvPr/>
        </p:nvSpPr>
        <p:spPr>
          <a:xfrm>
            <a:off x="1877106" y="5408171"/>
            <a:ext cx="1731564" cy="259943"/>
          </a:xfrm>
          <a:prstGeom prst="rect">
            <a:avLst/>
          </a:prstGeom>
        </p:spPr>
        <p:txBody>
          <a:bodyPr wrap="none">
            <a:spAutoFit/>
          </a:bodyPr>
          <a:lstStyle/>
          <a:p>
            <a:r>
              <a:rPr lang="es-ES_tradnl" sz="1089" dirty="0">
                <a:latin typeface="VAG Rounded Light SSi" panose="020B0500000000000000" pitchFamily="34" charset="0"/>
              </a:rPr>
              <a:t>Fuente: ENDES 2012 - 2017</a:t>
            </a:r>
            <a:endParaRPr lang="en-US" sz="1089" dirty="0">
              <a:latin typeface="VAG Rounded Light SSi" panose="020B0500000000000000" pitchFamily="34" charset="0"/>
            </a:endParaRPr>
          </a:p>
        </p:txBody>
      </p:sp>
      <p:grpSp>
        <p:nvGrpSpPr>
          <p:cNvPr id="13" name="Group 10"/>
          <p:cNvGrpSpPr/>
          <p:nvPr/>
        </p:nvGrpSpPr>
        <p:grpSpPr>
          <a:xfrm>
            <a:off x="6358881" y="2617183"/>
            <a:ext cx="4097105" cy="2478961"/>
            <a:chOff x="836670" y="2203546"/>
            <a:chExt cx="7380619" cy="4205744"/>
          </a:xfrm>
        </p:grpSpPr>
        <p:pic>
          <p:nvPicPr>
            <p:cNvPr id="15" name="Picture 7"/>
            <p:cNvPicPr>
              <a:picLocks noChangeAspect="1"/>
            </p:cNvPicPr>
            <p:nvPr/>
          </p:nvPicPr>
          <p:blipFill rotWithShape="1">
            <a:blip r:embed="rId3" cstate="print">
              <a:extLst>
                <a:ext uri="{28A0092B-C50C-407E-A947-70E740481C1C}">
                  <a14:useLocalDpi xmlns:a14="http://schemas.microsoft.com/office/drawing/2010/main"/>
                </a:ext>
              </a:extLst>
            </a:blip>
            <a:srcRect l="736" t="2973" r="5085" b="6618"/>
            <a:stretch/>
          </p:blipFill>
          <p:spPr>
            <a:xfrm>
              <a:off x="1059931" y="2203546"/>
              <a:ext cx="7157358" cy="4205744"/>
            </a:xfrm>
            <a:prstGeom prst="rect">
              <a:avLst/>
            </a:prstGeom>
          </p:spPr>
        </p:pic>
        <p:sp>
          <p:nvSpPr>
            <p:cNvPr id="16" name="TextBox 8"/>
            <p:cNvSpPr txBox="1"/>
            <p:nvPr/>
          </p:nvSpPr>
          <p:spPr>
            <a:xfrm>
              <a:off x="836670" y="2524871"/>
              <a:ext cx="1045836" cy="417190"/>
            </a:xfrm>
            <a:prstGeom prst="rect">
              <a:avLst/>
            </a:prstGeom>
            <a:noFill/>
          </p:spPr>
          <p:txBody>
            <a:bodyPr wrap="square" rtlCol="0">
              <a:spAutoFit/>
            </a:bodyPr>
            <a:lstStyle/>
            <a:p>
              <a:pPr algn="ctr"/>
              <a:r>
                <a:rPr lang="en-US" sz="998" dirty="0">
                  <a:solidFill>
                    <a:srgbClr val="595959"/>
                  </a:solidFill>
                  <a:latin typeface="VAG Rounded Light SSi" panose="020B0500000000000000" pitchFamily="34" charset="0"/>
                </a:rPr>
                <a:t>(</a:t>
              </a:r>
              <a:r>
                <a:rPr lang="en-US" sz="998" dirty="0" err="1">
                  <a:solidFill>
                    <a:srgbClr val="595959"/>
                  </a:solidFill>
                  <a:latin typeface="VAG Rounded Light SSi" panose="020B0500000000000000" pitchFamily="34" charset="0"/>
                </a:rPr>
                <a:t>meses</a:t>
              </a:r>
              <a:r>
                <a:rPr lang="en-US" sz="998" dirty="0">
                  <a:solidFill>
                    <a:srgbClr val="595959"/>
                  </a:solidFill>
                  <a:latin typeface="VAG Rounded Light SSi" panose="020B0500000000000000" pitchFamily="34" charset="0"/>
                </a:rPr>
                <a:t>)</a:t>
              </a:r>
            </a:p>
          </p:txBody>
        </p:sp>
      </p:grpSp>
      <p:sp>
        <p:nvSpPr>
          <p:cNvPr id="407" name="Título 1"/>
          <p:cNvSpPr txBox="1">
            <a:spLocks/>
          </p:cNvSpPr>
          <p:nvPr/>
        </p:nvSpPr>
        <p:spPr bwMode="auto">
          <a:xfrm>
            <a:off x="6743255" y="5096144"/>
            <a:ext cx="3643048" cy="923131"/>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vert="horz" wrap="square" lIns="72746" tIns="36373" rIns="72746" bIns="36373"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s-MX" sz="1452" b="1" dirty="0">
                <a:solidFill>
                  <a:srgbClr val="404040"/>
                </a:solidFill>
                <a:latin typeface="VAG Rounded Light SSi" panose="020B0500000000000000" pitchFamily="34" charset="0"/>
              </a:rPr>
              <a:t>El grupo más afectado por la anemia según edad es el de </a:t>
            </a:r>
            <a:r>
              <a:rPr lang="es-MX" sz="1452" b="1" dirty="0">
                <a:solidFill>
                  <a:srgbClr val="FF0000"/>
                </a:solidFill>
                <a:latin typeface="VAG Rounded Light SSi" panose="020B0500000000000000" pitchFamily="34" charset="0"/>
              </a:rPr>
              <a:t>niñas y niños de 6 a 18 meses</a:t>
            </a:r>
            <a:r>
              <a:rPr lang="es-MX" sz="1452" b="1" dirty="0">
                <a:solidFill>
                  <a:srgbClr val="404040"/>
                </a:solidFill>
                <a:latin typeface="VAG Rounded Light SSi" panose="020B0500000000000000" pitchFamily="34" charset="0"/>
              </a:rPr>
              <a:t>: </a:t>
            </a:r>
            <a:r>
              <a:rPr lang="es-MX" sz="1452" b="1" dirty="0">
                <a:solidFill>
                  <a:srgbClr val="FF0000"/>
                </a:solidFill>
                <a:latin typeface="VAG Rounded Light SSi" panose="020B0500000000000000" pitchFamily="34" charset="0"/>
              </a:rPr>
              <a:t>más de la mitad </a:t>
            </a:r>
            <a:r>
              <a:rPr lang="es-MX" sz="1452" b="1" dirty="0">
                <a:solidFill>
                  <a:srgbClr val="404040"/>
                </a:solidFill>
                <a:latin typeface="VAG Rounded Light SSi" panose="020B0500000000000000" pitchFamily="34" charset="0"/>
              </a:rPr>
              <a:t>sufre de anemia. </a:t>
            </a:r>
          </a:p>
        </p:txBody>
      </p:sp>
      <p:sp>
        <p:nvSpPr>
          <p:cNvPr id="3" name="CuadroTexto 2"/>
          <p:cNvSpPr txBox="1"/>
          <p:nvPr/>
        </p:nvSpPr>
        <p:spPr>
          <a:xfrm>
            <a:off x="4747384" y="2466619"/>
            <a:ext cx="298874" cy="371512"/>
          </a:xfrm>
          <a:prstGeom prst="rect">
            <a:avLst/>
          </a:prstGeom>
          <a:noFill/>
        </p:spPr>
        <p:txBody>
          <a:bodyPr wrap="square" rtlCol="0">
            <a:spAutoFit/>
          </a:bodyPr>
          <a:lstStyle/>
          <a:p>
            <a:r>
              <a:rPr lang="es-PE" sz="907" b="1" dirty="0"/>
              <a:t>36</a:t>
            </a:r>
            <a:endParaRPr lang="en-US" sz="907" b="1" dirty="0"/>
          </a:p>
        </p:txBody>
      </p:sp>
      <p:sp>
        <p:nvSpPr>
          <p:cNvPr id="5" name="Rectángulo 4">
            <a:extLst>
              <a:ext uri="{FF2B5EF4-FFF2-40B4-BE49-F238E27FC236}">
                <a16:creationId xmlns="" xmlns:a16="http://schemas.microsoft.com/office/drawing/2014/main" id="{C9088466-E499-4CD9-B880-AA51DC0117D9}"/>
              </a:ext>
            </a:extLst>
          </p:cNvPr>
          <p:cNvSpPr/>
          <p:nvPr/>
        </p:nvSpPr>
        <p:spPr>
          <a:xfrm>
            <a:off x="414144" y="168608"/>
            <a:ext cx="2082621" cy="461665"/>
          </a:xfrm>
          <a:prstGeom prst="rect">
            <a:avLst/>
          </a:prstGeom>
        </p:spPr>
        <p:txBody>
          <a:bodyPr wrap="none">
            <a:spAutoFit/>
          </a:bodyPr>
          <a:lstStyle/>
          <a:p>
            <a:r>
              <a:rPr lang="es-PE" sz="2400" b="1" dirty="0">
                <a:solidFill>
                  <a:srgbClr val="64CBC9"/>
                </a:solidFill>
                <a:latin typeface="Cardenio Modern" panose="03000700000000000000" pitchFamily="66" charset="0"/>
              </a:rPr>
              <a:t>Desafíos actuales</a:t>
            </a:r>
          </a:p>
        </p:txBody>
      </p:sp>
      <p:sp>
        <p:nvSpPr>
          <p:cNvPr id="18" name="CuadroTexto 17">
            <a:extLst>
              <a:ext uri="{FF2B5EF4-FFF2-40B4-BE49-F238E27FC236}">
                <a16:creationId xmlns="" xmlns:a16="http://schemas.microsoft.com/office/drawing/2014/main" id="{639ED722-D053-43BC-8792-B0D7AEE1749F}"/>
              </a:ext>
            </a:extLst>
          </p:cNvPr>
          <p:cNvSpPr txBox="1"/>
          <p:nvPr/>
        </p:nvSpPr>
        <p:spPr>
          <a:xfrm>
            <a:off x="414144" y="658410"/>
            <a:ext cx="10770243" cy="830997"/>
          </a:xfrm>
          <a:prstGeom prst="rect">
            <a:avLst/>
          </a:prstGeom>
          <a:noFill/>
        </p:spPr>
        <p:txBody>
          <a:bodyPr wrap="square" rtlCol="0">
            <a:spAutoFit/>
          </a:bodyPr>
          <a:lstStyle/>
          <a:p>
            <a:r>
              <a:rPr lang="es-PE" sz="2400" b="1" dirty="0">
                <a:solidFill>
                  <a:srgbClr val="E51A6B"/>
                </a:solidFill>
                <a:latin typeface="VAG Rounded Light SSi" panose="020B0500000000000000" pitchFamily="34" charset="0"/>
              </a:rPr>
              <a:t>Mantener el ímpetu de reducción de la desnutrición crónica en menores de 5 años y reducir la anemia con énfasis en menores de 3 años </a:t>
            </a:r>
          </a:p>
        </p:txBody>
      </p:sp>
    </p:spTree>
    <p:extLst>
      <p:ext uri="{BB962C8B-B14F-4D97-AF65-F5344CB8AC3E}">
        <p14:creationId xmlns:p14="http://schemas.microsoft.com/office/powerpoint/2010/main" val="308274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1793262" y="1825742"/>
            <a:ext cx="4425359" cy="3549566"/>
          </a:xfrm>
          <a:prstGeom prst="rect">
            <a:avLst/>
          </a:prstGeom>
        </p:spPr>
      </p:pic>
      <p:sp>
        <p:nvSpPr>
          <p:cNvPr id="8" name="CuadroTexto 7"/>
          <p:cNvSpPr txBox="1"/>
          <p:nvPr/>
        </p:nvSpPr>
        <p:spPr>
          <a:xfrm>
            <a:off x="1793262" y="5461937"/>
            <a:ext cx="1377300" cy="337272"/>
          </a:xfrm>
          <a:prstGeom prst="rect">
            <a:avLst/>
          </a:prstGeom>
          <a:noFill/>
        </p:spPr>
        <p:txBody>
          <a:bodyPr wrap="none" rtlCol="0">
            <a:spAutoFit/>
          </a:bodyPr>
          <a:lstStyle/>
          <a:p>
            <a:r>
              <a:rPr lang="es-ES" sz="796" dirty="0"/>
              <a:t>Fuente: ENDES 2000 – 2017*</a:t>
            </a:r>
          </a:p>
          <a:p>
            <a:r>
              <a:rPr lang="es-ES" sz="796" dirty="0"/>
              <a:t>*(I semestre)</a:t>
            </a:r>
            <a:endParaRPr lang="es-PE" sz="796" dirty="0"/>
          </a:p>
        </p:txBody>
      </p:sp>
      <p:pic>
        <p:nvPicPr>
          <p:cNvPr id="9" name="Imagen 8"/>
          <p:cNvPicPr>
            <a:picLocks noChangeAspect="1"/>
          </p:cNvPicPr>
          <p:nvPr/>
        </p:nvPicPr>
        <p:blipFill>
          <a:blip r:embed="rId4"/>
          <a:stretch>
            <a:fillRect/>
          </a:stretch>
        </p:blipFill>
        <p:spPr>
          <a:xfrm>
            <a:off x="6431908" y="1831981"/>
            <a:ext cx="4307689" cy="3543326"/>
          </a:xfrm>
          <a:prstGeom prst="rect">
            <a:avLst/>
          </a:prstGeom>
        </p:spPr>
      </p:pic>
      <p:sp>
        <p:nvSpPr>
          <p:cNvPr id="10" name="CuadroTexto 9"/>
          <p:cNvSpPr txBox="1"/>
          <p:nvPr/>
        </p:nvSpPr>
        <p:spPr>
          <a:xfrm>
            <a:off x="6431907" y="5429458"/>
            <a:ext cx="1377300" cy="337272"/>
          </a:xfrm>
          <a:prstGeom prst="rect">
            <a:avLst/>
          </a:prstGeom>
          <a:noFill/>
        </p:spPr>
        <p:txBody>
          <a:bodyPr wrap="none" rtlCol="0">
            <a:spAutoFit/>
          </a:bodyPr>
          <a:lstStyle/>
          <a:p>
            <a:r>
              <a:rPr lang="es-ES" sz="796" dirty="0"/>
              <a:t>Fuente: ENDES 2005 – 2017*</a:t>
            </a:r>
          </a:p>
          <a:p>
            <a:r>
              <a:rPr lang="es-ES" sz="796" dirty="0"/>
              <a:t>*(I semestre)</a:t>
            </a:r>
            <a:endParaRPr lang="es-PE" sz="796" dirty="0"/>
          </a:p>
        </p:txBody>
      </p:sp>
      <p:cxnSp>
        <p:nvCxnSpPr>
          <p:cNvPr id="14" name="Conector recto de flecha 13"/>
          <p:cNvCxnSpPr/>
          <p:nvPr/>
        </p:nvCxnSpPr>
        <p:spPr>
          <a:xfrm>
            <a:off x="2219264" y="4965752"/>
            <a:ext cx="38115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2219264" y="4720897"/>
            <a:ext cx="3334567" cy="263790"/>
          </a:xfrm>
          <a:prstGeom prst="rect">
            <a:avLst/>
          </a:prstGeom>
          <a:noFill/>
        </p:spPr>
        <p:txBody>
          <a:bodyPr wrap="none" rtlCol="0">
            <a:spAutoFit/>
          </a:bodyPr>
          <a:lstStyle/>
          <a:p>
            <a:r>
              <a:rPr lang="es-ES" sz="1114" dirty="0">
                <a:solidFill>
                  <a:srgbClr val="FF0000"/>
                </a:solidFill>
                <a:effectLst>
                  <a:outerShdw blurRad="38100" dist="38100" dir="2700000" algn="tl">
                    <a:srgbClr val="000000">
                      <a:alpha val="43137"/>
                    </a:srgbClr>
                  </a:outerShdw>
                </a:effectLst>
              </a:rPr>
              <a:t>OMS: Anemia Problema de Salud Publica mayor a 20%</a:t>
            </a:r>
            <a:endParaRPr lang="es-PE" sz="1114" dirty="0">
              <a:solidFill>
                <a:srgbClr val="FF0000"/>
              </a:solidFill>
              <a:effectLst>
                <a:outerShdw blurRad="38100" dist="38100" dir="2700000" algn="tl">
                  <a:srgbClr val="000000">
                    <a:alpha val="43137"/>
                  </a:srgbClr>
                </a:outerShdw>
              </a:effectLst>
            </a:endParaRPr>
          </a:p>
        </p:txBody>
      </p:sp>
      <p:sp>
        <p:nvSpPr>
          <p:cNvPr id="16" name="Título 1"/>
          <p:cNvSpPr txBox="1">
            <a:spLocks/>
          </p:cNvSpPr>
          <p:nvPr/>
        </p:nvSpPr>
        <p:spPr bwMode="auto">
          <a:xfrm>
            <a:off x="1793262" y="1017517"/>
            <a:ext cx="8614740" cy="72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46" tIns="36373" rIns="72746" bIns="36373"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s-MX" sz="2177" b="1" dirty="0">
                <a:solidFill>
                  <a:srgbClr val="64CBC9"/>
                </a:solidFill>
                <a:latin typeface="Cardenio Modern" panose="03000700000000000000" pitchFamily="66" charset="0"/>
              </a:rPr>
              <a:t>Tendencia de la anemia y la desnutrición crónica infantil, por ámbito</a:t>
            </a:r>
          </a:p>
        </p:txBody>
      </p:sp>
      <p:sp>
        <p:nvSpPr>
          <p:cNvPr id="2" name="CuadroTexto 1"/>
          <p:cNvSpPr txBox="1"/>
          <p:nvPr/>
        </p:nvSpPr>
        <p:spPr>
          <a:xfrm>
            <a:off x="3965591" y="1862694"/>
            <a:ext cx="318904" cy="294696"/>
          </a:xfrm>
          <a:prstGeom prst="rect">
            <a:avLst/>
          </a:prstGeom>
          <a:noFill/>
        </p:spPr>
        <p:txBody>
          <a:bodyPr wrap="square" rtlCol="0">
            <a:spAutoFit/>
          </a:bodyPr>
          <a:lstStyle/>
          <a:p>
            <a:r>
              <a:rPr lang="es-PE" sz="1315" dirty="0">
                <a:latin typeface="Arial Narrow" panose="020B0606020202030204" pitchFamily="34" charset="0"/>
              </a:rPr>
              <a:t>6</a:t>
            </a:r>
            <a:endParaRPr lang="en-US" sz="1315" dirty="0">
              <a:latin typeface="Arial Narrow" panose="020B0606020202030204" pitchFamily="34" charset="0"/>
            </a:endParaRPr>
          </a:p>
        </p:txBody>
      </p:sp>
    </p:spTree>
    <p:extLst>
      <p:ext uri="{BB962C8B-B14F-4D97-AF65-F5344CB8AC3E}">
        <p14:creationId xmlns:p14="http://schemas.microsoft.com/office/powerpoint/2010/main" val="131667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116083" y="1348177"/>
            <a:ext cx="4617873" cy="5164703"/>
            <a:chOff x="1225520" y="1155540"/>
            <a:chExt cx="5589812" cy="6251735"/>
          </a:xfrm>
        </p:grpSpPr>
        <p:pic>
          <p:nvPicPr>
            <p:cNvPr id="3" name="Picture 2" descr="Mapa del Perú pintado.psd"/>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7723" y="1155540"/>
              <a:ext cx="4354924" cy="6251735"/>
            </a:xfrm>
            <a:prstGeom prst="rect">
              <a:avLst/>
            </a:prstGeom>
          </p:spPr>
        </p:pic>
        <p:sp>
          <p:nvSpPr>
            <p:cNvPr id="5" name="TextBox 4"/>
            <p:cNvSpPr txBox="1"/>
            <p:nvPr/>
          </p:nvSpPr>
          <p:spPr>
            <a:xfrm>
              <a:off x="4907846" y="2116787"/>
              <a:ext cx="815360" cy="314654"/>
            </a:xfrm>
            <a:prstGeom prst="rect">
              <a:avLst/>
            </a:prstGeom>
            <a:noFill/>
          </p:spPr>
          <p:txBody>
            <a:bodyPr wrap="square" rtlCol="0">
              <a:spAutoFit/>
            </a:bodyPr>
            <a:lstStyle/>
            <a:p>
              <a:r>
                <a:rPr lang="en-US" sz="1089" dirty="0">
                  <a:solidFill>
                    <a:srgbClr val="FFFFFF"/>
                  </a:solidFill>
                </a:rPr>
                <a:t>Loreto</a:t>
              </a:r>
            </a:p>
          </p:txBody>
        </p:sp>
        <p:sp>
          <p:nvSpPr>
            <p:cNvPr id="6" name="TextBox 5"/>
            <p:cNvSpPr txBox="1"/>
            <p:nvPr/>
          </p:nvSpPr>
          <p:spPr>
            <a:xfrm>
              <a:off x="4694238" y="4464374"/>
              <a:ext cx="1446962" cy="314654"/>
            </a:xfrm>
            <a:prstGeom prst="rect">
              <a:avLst/>
            </a:prstGeom>
            <a:noFill/>
          </p:spPr>
          <p:txBody>
            <a:bodyPr wrap="square" rtlCol="0">
              <a:spAutoFit/>
            </a:bodyPr>
            <a:lstStyle/>
            <a:p>
              <a:r>
                <a:rPr lang="en-US" sz="1089" dirty="0">
                  <a:solidFill>
                    <a:srgbClr val="FFFFFF"/>
                  </a:solidFill>
                </a:rPr>
                <a:t>Ucayali</a:t>
              </a:r>
            </a:p>
          </p:txBody>
        </p:sp>
        <p:sp>
          <p:nvSpPr>
            <p:cNvPr id="7" name="TextBox 6"/>
            <p:cNvSpPr txBox="1"/>
            <p:nvPr/>
          </p:nvSpPr>
          <p:spPr>
            <a:xfrm>
              <a:off x="5368370" y="5147823"/>
              <a:ext cx="1446962" cy="314654"/>
            </a:xfrm>
            <a:prstGeom prst="rect">
              <a:avLst/>
            </a:prstGeom>
            <a:noFill/>
          </p:spPr>
          <p:txBody>
            <a:bodyPr wrap="square" rtlCol="0">
              <a:spAutoFit/>
            </a:bodyPr>
            <a:lstStyle/>
            <a:p>
              <a:r>
                <a:rPr lang="en-US" sz="1089" dirty="0">
                  <a:solidFill>
                    <a:srgbClr val="FFFFFF"/>
                  </a:solidFill>
                </a:rPr>
                <a:t>Madre de Dios</a:t>
              </a:r>
            </a:p>
          </p:txBody>
        </p:sp>
        <p:sp>
          <p:nvSpPr>
            <p:cNvPr id="9" name="TextBox 8"/>
            <p:cNvSpPr txBox="1"/>
            <p:nvPr/>
          </p:nvSpPr>
          <p:spPr>
            <a:xfrm>
              <a:off x="3178642" y="2504385"/>
              <a:ext cx="1650804" cy="314654"/>
            </a:xfrm>
            <a:prstGeom prst="rect">
              <a:avLst/>
            </a:prstGeom>
            <a:noFill/>
          </p:spPr>
          <p:txBody>
            <a:bodyPr wrap="square" rtlCol="0">
              <a:spAutoFit/>
            </a:bodyPr>
            <a:lstStyle/>
            <a:p>
              <a:r>
                <a:rPr lang="en-US" sz="1089" dirty="0">
                  <a:solidFill>
                    <a:srgbClr val="FFFFFF"/>
                  </a:solidFill>
                </a:rPr>
                <a:t>Amazonas</a:t>
              </a:r>
            </a:p>
          </p:txBody>
        </p:sp>
        <p:sp>
          <p:nvSpPr>
            <p:cNvPr id="10" name="TextBox 9"/>
            <p:cNvSpPr txBox="1"/>
            <p:nvPr/>
          </p:nvSpPr>
          <p:spPr>
            <a:xfrm>
              <a:off x="3676003" y="3409421"/>
              <a:ext cx="1650804" cy="314654"/>
            </a:xfrm>
            <a:prstGeom prst="rect">
              <a:avLst/>
            </a:prstGeom>
            <a:noFill/>
          </p:spPr>
          <p:txBody>
            <a:bodyPr wrap="square" rtlCol="0">
              <a:spAutoFit/>
            </a:bodyPr>
            <a:lstStyle/>
            <a:p>
              <a:r>
                <a:rPr lang="en-US" sz="1089" dirty="0">
                  <a:solidFill>
                    <a:srgbClr val="FFFFFF"/>
                  </a:solidFill>
                </a:rPr>
                <a:t>San Martín</a:t>
              </a:r>
            </a:p>
          </p:txBody>
        </p:sp>
        <p:sp>
          <p:nvSpPr>
            <p:cNvPr id="11" name="TextBox 10"/>
            <p:cNvSpPr txBox="1"/>
            <p:nvPr/>
          </p:nvSpPr>
          <p:spPr>
            <a:xfrm>
              <a:off x="3790435" y="4173337"/>
              <a:ext cx="1650804" cy="314654"/>
            </a:xfrm>
            <a:prstGeom prst="rect">
              <a:avLst/>
            </a:prstGeom>
            <a:noFill/>
          </p:spPr>
          <p:txBody>
            <a:bodyPr wrap="square" rtlCol="0">
              <a:spAutoFit/>
            </a:bodyPr>
            <a:lstStyle/>
            <a:p>
              <a:r>
                <a:rPr lang="en-US" sz="1089" dirty="0">
                  <a:solidFill>
                    <a:srgbClr val="FFFFFF"/>
                  </a:solidFill>
                </a:rPr>
                <a:t>Huánuco</a:t>
              </a:r>
            </a:p>
          </p:txBody>
        </p:sp>
        <p:sp>
          <p:nvSpPr>
            <p:cNvPr id="12" name="TextBox 11"/>
            <p:cNvSpPr txBox="1"/>
            <p:nvPr/>
          </p:nvSpPr>
          <p:spPr>
            <a:xfrm>
              <a:off x="3895796" y="4560933"/>
              <a:ext cx="1650804" cy="314654"/>
            </a:xfrm>
            <a:prstGeom prst="rect">
              <a:avLst/>
            </a:prstGeom>
            <a:noFill/>
          </p:spPr>
          <p:txBody>
            <a:bodyPr wrap="square" rtlCol="0">
              <a:spAutoFit/>
            </a:bodyPr>
            <a:lstStyle/>
            <a:p>
              <a:r>
                <a:rPr lang="en-US" sz="1089" dirty="0">
                  <a:solidFill>
                    <a:srgbClr val="FFFFFF"/>
                  </a:solidFill>
                </a:rPr>
                <a:t>Pasco</a:t>
              </a:r>
            </a:p>
          </p:txBody>
        </p:sp>
        <p:sp>
          <p:nvSpPr>
            <p:cNvPr id="13" name="TextBox 12"/>
            <p:cNvSpPr txBox="1"/>
            <p:nvPr/>
          </p:nvSpPr>
          <p:spPr>
            <a:xfrm>
              <a:off x="4142276" y="4917170"/>
              <a:ext cx="1650804" cy="314654"/>
            </a:xfrm>
            <a:prstGeom prst="rect">
              <a:avLst/>
            </a:prstGeom>
            <a:noFill/>
          </p:spPr>
          <p:txBody>
            <a:bodyPr wrap="square" rtlCol="0">
              <a:spAutoFit/>
            </a:bodyPr>
            <a:lstStyle/>
            <a:p>
              <a:r>
                <a:rPr lang="en-US" sz="1089" dirty="0">
                  <a:solidFill>
                    <a:srgbClr val="FFFFFF"/>
                  </a:solidFill>
                </a:rPr>
                <a:t>Junín</a:t>
              </a:r>
            </a:p>
          </p:txBody>
        </p:sp>
        <p:sp>
          <p:nvSpPr>
            <p:cNvPr id="14" name="TextBox 13"/>
            <p:cNvSpPr txBox="1"/>
            <p:nvPr/>
          </p:nvSpPr>
          <p:spPr>
            <a:xfrm>
              <a:off x="4755495" y="5280323"/>
              <a:ext cx="1650804" cy="314654"/>
            </a:xfrm>
            <a:prstGeom prst="rect">
              <a:avLst/>
            </a:prstGeom>
            <a:noFill/>
          </p:spPr>
          <p:txBody>
            <a:bodyPr wrap="square" rtlCol="0">
              <a:spAutoFit/>
            </a:bodyPr>
            <a:lstStyle/>
            <a:p>
              <a:r>
                <a:rPr lang="en-US" sz="1089" dirty="0">
                  <a:solidFill>
                    <a:srgbClr val="FFFFFF"/>
                  </a:solidFill>
                </a:rPr>
                <a:t>Cusco</a:t>
              </a:r>
            </a:p>
          </p:txBody>
        </p:sp>
        <p:sp>
          <p:nvSpPr>
            <p:cNvPr id="15" name="TextBox 14"/>
            <p:cNvSpPr txBox="1"/>
            <p:nvPr/>
          </p:nvSpPr>
          <p:spPr>
            <a:xfrm>
              <a:off x="2405922" y="2186388"/>
              <a:ext cx="1650804" cy="314654"/>
            </a:xfrm>
            <a:prstGeom prst="rect">
              <a:avLst/>
            </a:prstGeom>
            <a:noFill/>
          </p:spPr>
          <p:txBody>
            <a:bodyPr wrap="square" rtlCol="0">
              <a:spAutoFit/>
            </a:bodyPr>
            <a:lstStyle/>
            <a:p>
              <a:r>
                <a:rPr lang="en-US" sz="1089" dirty="0"/>
                <a:t>Tumbes</a:t>
              </a:r>
            </a:p>
          </p:txBody>
        </p:sp>
        <p:sp>
          <p:nvSpPr>
            <p:cNvPr id="16" name="TextBox 15"/>
            <p:cNvSpPr txBox="1"/>
            <p:nvPr/>
          </p:nvSpPr>
          <p:spPr>
            <a:xfrm>
              <a:off x="1225520" y="2699424"/>
              <a:ext cx="1650804" cy="314654"/>
            </a:xfrm>
            <a:prstGeom prst="rect">
              <a:avLst/>
            </a:prstGeom>
            <a:noFill/>
          </p:spPr>
          <p:txBody>
            <a:bodyPr wrap="square" rtlCol="0">
              <a:spAutoFit/>
            </a:bodyPr>
            <a:lstStyle/>
            <a:p>
              <a:pPr algn="r"/>
              <a:r>
                <a:rPr lang="en-US" sz="1089" dirty="0"/>
                <a:t>Piura</a:t>
              </a:r>
            </a:p>
          </p:txBody>
        </p:sp>
        <p:sp>
          <p:nvSpPr>
            <p:cNvPr id="17" name="TextBox 16"/>
            <p:cNvSpPr txBox="1"/>
            <p:nvPr/>
          </p:nvSpPr>
          <p:spPr>
            <a:xfrm>
              <a:off x="2977282" y="3102702"/>
              <a:ext cx="1650804" cy="314654"/>
            </a:xfrm>
            <a:prstGeom prst="rect">
              <a:avLst/>
            </a:prstGeom>
            <a:noFill/>
          </p:spPr>
          <p:txBody>
            <a:bodyPr wrap="square" rtlCol="0">
              <a:spAutoFit/>
            </a:bodyPr>
            <a:lstStyle/>
            <a:p>
              <a:r>
                <a:rPr lang="en-US" sz="1089" dirty="0"/>
                <a:t>Cajamarca</a:t>
              </a:r>
            </a:p>
          </p:txBody>
        </p:sp>
        <p:sp>
          <p:nvSpPr>
            <p:cNvPr id="18" name="TextBox 17"/>
            <p:cNvSpPr txBox="1"/>
            <p:nvPr/>
          </p:nvSpPr>
          <p:spPr>
            <a:xfrm>
              <a:off x="1283841" y="3149741"/>
              <a:ext cx="1650804" cy="314654"/>
            </a:xfrm>
            <a:prstGeom prst="rect">
              <a:avLst/>
            </a:prstGeom>
            <a:noFill/>
          </p:spPr>
          <p:txBody>
            <a:bodyPr wrap="square" rtlCol="0">
              <a:spAutoFit/>
            </a:bodyPr>
            <a:lstStyle/>
            <a:p>
              <a:pPr algn="r"/>
              <a:r>
                <a:rPr lang="en-US" sz="1089" dirty="0"/>
                <a:t>Lambayeque</a:t>
              </a:r>
            </a:p>
          </p:txBody>
        </p:sp>
        <p:sp>
          <p:nvSpPr>
            <p:cNvPr id="19" name="TextBox 18"/>
            <p:cNvSpPr txBox="1"/>
            <p:nvPr/>
          </p:nvSpPr>
          <p:spPr>
            <a:xfrm>
              <a:off x="1640080" y="3647100"/>
              <a:ext cx="1650804" cy="314654"/>
            </a:xfrm>
            <a:prstGeom prst="rect">
              <a:avLst/>
            </a:prstGeom>
            <a:noFill/>
          </p:spPr>
          <p:txBody>
            <a:bodyPr wrap="square" rtlCol="0">
              <a:spAutoFit/>
            </a:bodyPr>
            <a:lstStyle/>
            <a:p>
              <a:pPr algn="r"/>
              <a:r>
                <a:rPr lang="en-US" sz="1089" dirty="0"/>
                <a:t>La Libertad</a:t>
              </a:r>
            </a:p>
          </p:txBody>
        </p:sp>
        <p:sp>
          <p:nvSpPr>
            <p:cNvPr id="20" name="TextBox 19"/>
            <p:cNvSpPr txBox="1"/>
            <p:nvPr/>
          </p:nvSpPr>
          <p:spPr>
            <a:xfrm>
              <a:off x="1933601" y="4269897"/>
              <a:ext cx="1650804" cy="314654"/>
            </a:xfrm>
            <a:prstGeom prst="rect">
              <a:avLst/>
            </a:prstGeom>
            <a:noFill/>
          </p:spPr>
          <p:txBody>
            <a:bodyPr wrap="square" rtlCol="0">
              <a:spAutoFit/>
            </a:bodyPr>
            <a:lstStyle/>
            <a:p>
              <a:pPr algn="r"/>
              <a:r>
                <a:rPr lang="en-US" sz="1089" dirty="0"/>
                <a:t>Ancash</a:t>
              </a:r>
            </a:p>
          </p:txBody>
        </p:sp>
        <p:sp>
          <p:nvSpPr>
            <p:cNvPr id="21" name="TextBox 20"/>
            <p:cNvSpPr txBox="1"/>
            <p:nvPr/>
          </p:nvSpPr>
          <p:spPr>
            <a:xfrm>
              <a:off x="2305522" y="5018132"/>
              <a:ext cx="1650804" cy="314654"/>
            </a:xfrm>
            <a:prstGeom prst="rect">
              <a:avLst/>
            </a:prstGeom>
            <a:noFill/>
          </p:spPr>
          <p:txBody>
            <a:bodyPr wrap="square" rtlCol="0">
              <a:spAutoFit/>
            </a:bodyPr>
            <a:lstStyle/>
            <a:p>
              <a:pPr algn="r"/>
              <a:r>
                <a:rPr lang="en-US" sz="1089" dirty="0"/>
                <a:t>Lima</a:t>
              </a:r>
            </a:p>
          </p:txBody>
        </p:sp>
        <p:sp>
          <p:nvSpPr>
            <p:cNvPr id="22" name="TextBox 21"/>
            <p:cNvSpPr txBox="1"/>
            <p:nvPr/>
          </p:nvSpPr>
          <p:spPr>
            <a:xfrm>
              <a:off x="2693123" y="5938847"/>
              <a:ext cx="1650804" cy="314654"/>
            </a:xfrm>
            <a:prstGeom prst="rect">
              <a:avLst/>
            </a:prstGeom>
            <a:noFill/>
          </p:spPr>
          <p:txBody>
            <a:bodyPr wrap="square" rtlCol="0">
              <a:spAutoFit/>
            </a:bodyPr>
            <a:lstStyle/>
            <a:p>
              <a:pPr algn="r"/>
              <a:r>
                <a:rPr lang="en-US" sz="1089" dirty="0"/>
                <a:t>Ica</a:t>
              </a:r>
            </a:p>
          </p:txBody>
        </p:sp>
        <p:sp>
          <p:nvSpPr>
            <p:cNvPr id="23" name="TextBox 22"/>
            <p:cNvSpPr txBox="1"/>
            <p:nvPr/>
          </p:nvSpPr>
          <p:spPr>
            <a:xfrm>
              <a:off x="3900196" y="6404845"/>
              <a:ext cx="1650804" cy="314654"/>
            </a:xfrm>
            <a:prstGeom prst="rect">
              <a:avLst/>
            </a:prstGeom>
            <a:noFill/>
          </p:spPr>
          <p:txBody>
            <a:bodyPr wrap="square" rtlCol="0">
              <a:spAutoFit/>
            </a:bodyPr>
            <a:lstStyle/>
            <a:p>
              <a:pPr algn="r"/>
              <a:r>
                <a:rPr lang="en-US" sz="1089" dirty="0"/>
                <a:t>Arequipa</a:t>
              </a:r>
            </a:p>
          </p:txBody>
        </p:sp>
        <p:sp>
          <p:nvSpPr>
            <p:cNvPr id="24" name="TextBox 23"/>
            <p:cNvSpPr txBox="1"/>
            <p:nvPr/>
          </p:nvSpPr>
          <p:spPr>
            <a:xfrm>
              <a:off x="4319157" y="6771383"/>
              <a:ext cx="1650804" cy="314654"/>
            </a:xfrm>
            <a:prstGeom prst="rect">
              <a:avLst/>
            </a:prstGeom>
            <a:noFill/>
          </p:spPr>
          <p:txBody>
            <a:bodyPr wrap="square" rtlCol="0">
              <a:spAutoFit/>
            </a:bodyPr>
            <a:lstStyle/>
            <a:p>
              <a:pPr algn="r"/>
              <a:r>
                <a:rPr lang="en-US" sz="1089" dirty="0"/>
                <a:t>Moquegua</a:t>
              </a:r>
            </a:p>
          </p:txBody>
        </p:sp>
        <p:sp>
          <p:nvSpPr>
            <p:cNvPr id="26" name="TextBox 25"/>
            <p:cNvSpPr txBox="1"/>
            <p:nvPr/>
          </p:nvSpPr>
          <p:spPr>
            <a:xfrm>
              <a:off x="5019117" y="5770766"/>
              <a:ext cx="1650804" cy="314654"/>
            </a:xfrm>
            <a:prstGeom prst="rect">
              <a:avLst/>
            </a:prstGeom>
            <a:noFill/>
          </p:spPr>
          <p:txBody>
            <a:bodyPr wrap="square" rtlCol="0">
              <a:spAutoFit/>
            </a:bodyPr>
            <a:lstStyle/>
            <a:p>
              <a:r>
                <a:rPr lang="en-US" sz="1089" dirty="0">
                  <a:solidFill>
                    <a:srgbClr val="FFFFFF"/>
                  </a:solidFill>
                </a:rPr>
                <a:t>Apurímac</a:t>
              </a:r>
            </a:p>
          </p:txBody>
        </p:sp>
        <p:sp>
          <p:nvSpPr>
            <p:cNvPr id="27" name="TextBox 26"/>
            <p:cNvSpPr txBox="1"/>
            <p:nvPr/>
          </p:nvSpPr>
          <p:spPr>
            <a:xfrm>
              <a:off x="4590116" y="5578209"/>
              <a:ext cx="1650804" cy="314654"/>
            </a:xfrm>
            <a:prstGeom prst="rect">
              <a:avLst/>
            </a:prstGeom>
            <a:noFill/>
          </p:spPr>
          <p:txBody>
            <a:bodyPr wrap="square" rtlCol="0">
              <a:spAutoFit/>
            </a:bodyPr>
            <a:lstStyle/>
            <a:p>
              <a:r>
                <a:rPr lang="en-US" sz="1089" dirty="0">
                  <a:solidFill>
                    <a:srgbClr val="FFFFFF"/>
                  </a:solidFill>
                </a:rPr>
                <a:t>Ayacucho</a:t>
              </a:r>
            </a:p>
          </p:txBody>
        </p:sp>
        <p:sp>
          <p:nvSpPr>
            <p:cNvPr id="28" name="TextBox 27"/>
            <p:cNvSpPr txBox="1"/>
            <p:nvPr/>
          </p:nvSpPr>
          <p:spPr>
            <a:xfrm>
              <a:off x="3153195" y="5417011"/>
              <a:ext cx="1650804" cy="314654"/>
            </a:xfrm>
            <a:prstGeom prst="rect">
              <a:avLst/>
            </a:prstGeom>
            <a:noFill/>
          </p:spPr>
          <p:txBody>
            <a:bodyPr wrap="square" rtlCol="0">
              <a:spAutoFit/>
            </a:bodyPr>
            <a:lstStyle/>
            <a:p>
              <a:r>
                <a:rPr lang="en-US" sz="1089" dirty="0">
                  <a:solidFill>
                    <a:srgbClr val="000000"/>
                  </a:solidFill>
                </a:rPr>
                <a:t>Huancavelica</a:t>
              </a:r>
            </a:p>
          </p:txBody>
        </p:sp>
      </p:grpSp>
      <p:sp>
        <p:nvSpPr>
          <p:cNvPr id="47" name="Título 1"/>
          <p:cNvSpPr txBox="1">
            <a:spLocks/>
          </p:cNvSpPr>
          <p:nvPr/>
        </p:nvSpPr>
        <p:spPr bwMode="auto">
          <a:xfrm>
            <a:off x="1649691" y="879303"/>
            <a:ext cx="8705431" cy="468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46" tIns="36373" rIns="72746" bIns="36373" numCol="1" anchor="ctr" anchorCtr="0" compatLnSpc="1">
            <a:prstTxWarp prst="textNoShape">
              <a:avLst/>
            </a:prstTxWarp>
          </a:bodyPr>
          <a:lstStyle>
            <a:defPPr>
              <a:defRPr lang="es-PE"/>
            </a:defPPr>
            <a:lvl1pPr eaLnBrk="0" fontAlgn="base" hangingPunct="0">
              <a:spcBef>
                <a:spcPct val="0"/>
              </a:spcBef>
              <a:spcAft>
                <a:spcPct val="0"/>
              </a:spcAft>
              <a:defRPr sz="2400" b="1">
                <a:solidFill>
                  <a:schemeClr val="bg2">
                    <a:lumMod val="50000"/>
                  </a:schemeClr>
                </a:solidFill>
                <a:latin typeface="+mj-lt"/>
                <a:ea typeface="MS PGothic" pitchFamily="34" charset="-128"/>
                <a:cs typeface="MS PGothic" charset="0"/>
              </a:defRPr>
            </a:lvl1pPr>
            <a:lvl2pPr algn="ctr" eaLnBrk="0" fontAlgn="base" hangingPunct="0">
              <a:spcBef>
                <a:spcPct val="0"/>
              </a:spcBef>
              <a:spcAft>
                <a:spcPct val="0"/>
              </a:spcAft>
              <a:defRPr sz="4400">
                <a:latin typeface="Calibri" panose="020F0502020204030204" pitchFamily="34" charset="0"/>
                <a:ea typeface="MS PGothic" pitchFamily="34" charset="-128"/>
                <a:cs typeface="MS PGothic" charset="0"/>
              </a:defRPr>
            </a:lvl2pPr>
            <a:lvl3pPr algn="ctr" eaLnBrk="0" fontAlgn="base" hangingPunct="0">
              <a:spcBef>
                <a:spcPct val="0"/>
              </a:spcBef>
              <a:spcAft>
                <a:spcPct val="0"/>
              </a:spcAft>
              <a:defRPr sz="4400">
                <a:latin typeface="Calibri" panose="020F0502020204030204" pitchFamily="34" charset="0"/>
                <a:ea typeface="MS PGothic" pitchFamily="34" charset="-128"/>
                <a:cs typeface="MS PGothic" charset="0"/>
              </a:defRPr>
            </a:lvl3pPr>
            <a:lvl4pPr algn="ctr" eaLnBrk="0" fontAlgn="base" hangingPunct="0">
              <a:spcBef>
                <a:spcPct val="0"/>
              </a:spcBef>
              <a:spcAft>
                <a:spcPct val="0"/>
              </a:spcAft>
              <a:defRPr sz="4400">
                <a:latin typeface="Calibri" panose="020F0502020204030204" pitchFamily="34" charset="0"/>
                <a:ea typeface="MS PGothic" pitchFamily="34" charset="-128"/>
                <a:cs typeface="MS PGothic" charset="0"/>
              </a:defRPr>
            </a:lvl4pPr>
            <a:lvl5pPr algn="ctr" eaLnBrk="0" fontAlgn="base" hangingPunct="0">
              <a:spcBef>
                <a:spcPct val="0"/>
              </a:spcBef>
              <a:spcAft>
                <a:spcPct val="0"/>
              </a:spcAft>
              <a:defRPr sz="4400">
                <a:latin typeface="Calibri" panose="020F0502020204030204" pitchFamily="34" charset="0"/>
                <a:ea typeface="MS PGothic" pitchFamily="34" charset="-128"/>
                <a:cs typeface="MS PGothic" charset="0"/>
              </a:defRPr>
            </a:lvl5pPr>
            <a:lvl6pPr marL="457200" algn="ctr" fontAlgn="base">
              <a:spcBef>
                <a:spcPct val="0"/>
              </a:spcBef>
              <a:spcAft>
                <a:spcPct val="0"/>
              </a:spcAft>
              <a:defRPr sz="4400">
                <a:latin typeface="Calibri" panose="020F0502020204030204" pitchFamily="34" charset="0"/>
              </a:defRPr>
            </a:lvl6pPr>
            <a:lvl7pPr marL="914400" algn="ctr" fontAlgn="base">
              <a:spcBef>
                <a:spcPct val="0"/>
              </a:spcBef>
              <a:spcAft>
                <a:spcPct val="0"/>
              </a:spcAft>
              <a:defRPr sz="4400">
                <a:latin typeface="Calibri" panose="020F0502020204030204" pitchFamily="34" charset="0"/>
              </a:defRPr>
            </a:lvl7pPr>
            <a:lvl8pPr marL="1371600" algn="ctr" fontAlgn="base">
              <a:spcBef>
                <a:spcPct val="0"/>
              </a:spcBef>
              <a:spcAft>
                <a:spcPct val="0"/>
              </a:spcAft>
              <a:defRPr sz="4400">
                <a:latin typeface="Calibri" panose="020F0502020204030204" pitchFamily="34" charset="0"/>
              </a:defRPr>
            </a:lvl8pPr>
            <a:lvl9pPr marL="1828800" algn="ctr" fontAlgn="base">
              <a:spcBef>
                <a:spcPct val="0"/>
              </a:spcBef>
              <a:spcAft>
                <a:spcPct val="0"/>
              </a:spcAft>
              <a:defRPr sz="4400">
                <a:latin typeface="Calibri" panose="020F0502020204030204" pitchFamily="34" charset="0"/>
              </a:defRPr>
            </a:lvl9pPr>
          </a:lstStyle>
          <a:p>
            <a:pPr algn="ctr"/>
            <a:r>
              <a:rPr lang="es-MX" sz="1996" dirty="0">
                <a:solidFill>
                  <a:srgbClr val="64CBC9"/>
                </a:solidFill>
                <a:latin typeface="Cardenio Modern" panose="03000700000000000000" pitchFamily="66" charset="0"/>
                <a:cs typeface="Calibri"/>
              </a:rPr>
              <a:t>Anemia en niñas y niños menores de 36 meses y número de casos según región</a:t>
            </a:r>
          </a:p>
        </p:txBody>
      </p:sp>
      <p:sp>
        <p:nvSpPr>
          <p:cNvPr id="39" name="Rectángulo 38"/>
          <p:cNvSpPr/>
          <p:nvPr/>
        </p:nvSpPr>
        <p:spPr>
          <a:xfrm>
            <a:off x="6878323" y="1802608"/>
            <a:ext cx="3476800" cy="2326919"/>
          </a:xfrm>
          <a:prstGeom prst="rect">
            <a:avLst/>
          </a:prstGeom>
        </p:spPr>
        <p:txBody>
          <a:bodyPr wrap="square">
            <a:spAutoFit/>
          </a:bodyPr>
          <a:lstStyle/>
          <a:p>
            <a:pPr algn="just"/>
            <a:r>
              <a:rPr lang="es-PE" sz="1452" b="1" dirty="0">
                <a:latin typeface="VAG Rounded Light SSi" panose="020B0500000000000000" pitchFamily="34" charset="0"/>
              </a:rPr>
              <a:t>Las regiones más afectadas:</a:t>
            </a:r>
          </a:p>
          <a:p>
            <a:pPr marL="259232" indent="-259232" algn="just">
              <a:buFont typeface="Arial" panose="020B0604020202020204" pitchFamily="34" charset="0"/>
              <a:buChar char="•"/>
            </a:pPr>
            <a:r>
              <a:rPr lang="es-PE" sz="1452" dirty="0">
                <a:latin typeface="VAG Rounded Light SSi" panose="020B0500000000000000" pitchFamily="34" charset="0"/>
              </a:rPr>
              <a:t>Lima: más de 149 mil casos(41%)</a:t>
            </a:r>
          </a:p>
          <a:p>
            <a:pPr marL="259232" indent="-259232" algn="just">
              <a:buFont typeface="Arial" panose="020B0604020202020204" pitchFamily="34" charset="0"/>
              <a:buChar char="•"/>
            </a:pPr>
            <a:r>
              <a:rPr lang="es-PE" sz="1452" dirty="0">
                <a:latin typeface="VAG Rounded Light SSi" panose="020B0500000000000000" pitchFamily="34" charset="0"/>
              </a:rPr>
              <a:t>Puno: más de 66 mil casos(76%)  </a:t>
            </a:r>
          </a:p>
          <a:p>
            <a:pPr marL="259232" indent="-259232" algn="just">
              <a:buFont typeface="Arial" panose="020B0604020202020204" pitchFamily="34" charset="0"/>
              <a:buChar char="•"/>
            </a:pPr>
            <a:r>
              <a:rPr lang="es-PE" sz="1452" dirty="0">
                <a:latin typeface="VAG Rounded Light SSi" panose="020B0500000000000000" pitchFamily="34" charset="0"/>
              </a:rPr>
              <a:t>Junín: más de 46 mil casos (56%)</a:t>
            </a:r>
          </a:p>
          <a:p>
            <a:pPr marL="259232" indent="-259232" algn="just">
              <a:buFont typeface="Arial" panose="020B0604020202020204" pitchFamily="34" charset="0"/>
              <a:buChar char="•"/>
            </a:pPr>
            <a:r>
              <a:rPr lang="es-PE" sz="1452" dirty="0">
                <a:latin typeface="VAG Rounded Light SSi" panose="020B0500000000000000" pitchFamily="34" charset="0"/>
              </a:rPr>
              <a:t>Cusco: más de 38  mil casos (57%)</a:t>
            </a:r>
          </a:p>
          <a:p>
            <a:pPr marL="259232" indent="-259232" algn="just">
              <a:buFont typeface="Arial" panose="020B0604020202020204" pitchFamily="34" charset="0"/>
              <a:buChar char="•"/>
            </a:pPr>
            <a:r>
              <a:rPr lang="es-PE" sz="1452" dirty="0">
                <a:latin typeface="VAG Rounded Light SSi" panose="020B0500000000000000" pitchFamily="34" charset="0"/>
              </a:rPr>
              <a:t>Loreto: más de 36 mil casos (61%)</a:t>
            </a:r>
          </a:p>
          <a:p>
            <a:pPr marL="259232" indent="-259232" algn="just">
              <a:buFont typeface="Arial" panose="020B0604020202020204" pitchFamily="34" charset="0"/>
              <a:buChar char="•"/>
            </a:pPr>
            <a:r>
              <a:rPr lang="es-PE" sz="1452" dirty="0">
                <a:latin typeface="VAG Rounded Light SSi" panose="020B0500000000000000" pitchFamily="34" charset="0"/>
              </a:rPr>
              <a:t>Huancavelica: más de 21 mil casos (58%)</a:t>
            </a:r>
          </a:p>
          <a:p>
            <a:pPr marL="259232" indent="-259232" algn="just">
              <a:buFont typeface="Arial" panose="020B0604020202020204" pitchFamily="34" charset="0"/>
              <a:buChar char="•"/>
            </a:pPr>
            <a:r>
              <a:rPr lang="es-PE" sz="1452" dirty="0">
                <a:latin typeface="VAG Rounded Light SSi" panose="020B0500000000000000" pitchFamily="34" charset="0"/>
              </a:rPr>
              <a:t>Ucayali: más de 14 mil casos (57%)</a:t>
            </a:r>
          </a:p>
          <a:p>
            <a:pPr marL="259232" indent="-259232" algn="just">
              <a:buFont typeface="Arial" panose="020B0604020202020204" pitchFamily="34" charset="0"/>
              <a:buChar char="•"/>
            </a:pPr>
            <a:r>
              <a:rPr lang="es-PE" sz="1452" dirty="0">
                <a:latin typeface="VAG Rounded Light SSi" panose="020B0500000000000000" pitchFamily="34" charset="0"/>
              </a:rPr>
              <a:t>Pasco:  más de 10 mil casos (60%)</a:t>
            </a:r>
          </a:p>
        </p:txBody>
      </p:sp>
      <p:sp>
        <p:nvSpPr>
          <p:cNvPr id="25" name="TextBox 24"/>
          <p:cNvSpPr txBox="1"/>
          <p:nvPr/>
        </p:nvSpPr>
        <p:spPr>
          <a:xfrm>
            <a:off x="5964174" y="6204699"/>
            <a:ext cx="1497579" cy="259943"/>
          </a:xfrm>
          <a:prstGeom prst="rect">
            <a:avLst/>
          </a:prstGeom>
          <a:noFill/>
        </p:spPr>
        <p:txBody>
          <a:bodyPr wrap="square" rtlCol="0">
            <a:spAutoFit/>
          </a:bodyPr>
          <a:lstStyle/>
          <a:p>
            <a:r>
              <a:rPr lang="en-US" sz="1089" dirty="0"/>
              <a:t>Tacna</a:t>
            </a:r>
          </a:p>
        </p:txBody>
      </p:sp>
      <p:grpSp>
        <p:nvGrpSpPr>
          <p:cNvPr id="4" name="Grupo 3"/>
          <p:cNvGrpSpPr/>
          <p:nvPr/>
        </p:nvGrpSpPr>
        <p:grpSpPr>
          <a:xfrm>
            <a:off x="6902354" y="4734954"/>
            <a:ext cx="3420298" cy="524789"/>
            <a:chOff x="6056997" y="5227293"/>
            <a:chExt cx="3770245" cy="578483"/>
          </a:xfrm>
        </p:grpSpPr>
        <p:grpSp>
          <p:nvGrpSpPr>
            <p:cNvPr id="46" name="Group 45"/>
            <p:cNvGrpSpPr/>
            <p:nvPr/>
          </p:nvGrpSpPr>
          <p:grpSpPr>
            <a:xfrm>
              <a:off x="6995386" y="5227293"/>
              <a:ext cx="1893467" cy="188682"/>
              <a:chOff x="8072550" y="2830995"/>
              <a:chExt cx="706033" cy="73371"/>
            </a:xfrm>
          </p:grpSpPr>
          <p:sp>
            <p:nvSpPr>
              <p:cNvPr id="42" name="Rectangle 41"/>
              <p:cNvSpPr/>
              <p:nvPr/>
            </p:nvSpPr>
            <p:spPr>
              <a:xfrm>
                <a:off x="8072550" y="2830995"/>
                <a:ext cx="360000" cy="73371"/>
              </a:xfrm>
              <a:prstGeom prst="rect">
                <a:avLst/>
              </a:prstGeom>
              <a:solidFill>
                <a:srgbClr val="F77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sp>
            <p:nvSpPr>
              <p:cNvPr id="43" name="Rectangle 42"/>
              <p:cNvSpPr/>
              <p:nvPr/>
            </p:nvSpPr>
            <p:spPr>
              <a:xfrm>
                <a:off x="8418583" y="2830995"/>
                <a:ext cx="360000" cy="72000"/>
              </a:xfrm>
              <a:prstGeom prst="rect">
                <a:avLst/>
              </a:prstGeom>
              <a:solidFill>
                <a:srgbClr val="EE26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grpSp>
        <p:sp>
          <p:nvSpPr>
            <p:cNvPr id="50" name="TextBox 49"/>
            <p:cNvSpPr txBox="1"/>
            <p:nvPr/>
          </p:nvSpPr>
          <p:spPr>
            <a:xfrm>
              <a:off x="7017727" y="5488562"/>
              <a:ext cx="808807" cy="317214"/>
            </a:xfrm>
            <a:prstGeom prst="rect">
              <a:avLst/>
            </a:prstGeom>
            <a:noFill/>
          </p:spPr>
          <p:txBody>
            <a:bodyPr wrap="square" rtlCol="0">
              <a:spAutoFit/>
            </a:bodyPr>
            <a:lstStyle/>
            <a:p>
              <a:pPr algn="r"/>
              <a:r>
                <a:rPr lang="en-US" sz="1270" dirty="0"/>
                <a:t>+40%</a:t>
              </a:r>
            </a:p>
          </p:txBody>
        </p:sp>
        <p:sp>
          <p:nvSpPr>
            <p:cNvPr id="51" name="TextBox 50"/>
            <p:cNvSpPr txBox="1"/>
            <p:nvPr/>
          </p:nvSpPr>
          <p:spPr>
            <a:xfrm>
              <a:off x="7936202" y="5488562"/>
              <a:ext cx="791886" cy="317214"/>
            </a:xfrm>
            <a:prstGeom prst="rect">
              <a:avLst/>
            </a:prstGeom>
            <a:noFill/>
          </p:spPr>
          <p:txBody>
            <a:bodyPr wrap="square" rtlCol="0">
              <a:spAutoFit/>
            </a:bodyPr>
            <a:lstStyle/>
            <a:p>
              <a:pPr algn="r"/>
              <a:r>
                <a:rPr lang="en-US" sz="1270" dirty="0"/>
                <a:t>+50%</a:t>
              </a:r>
            </a:p>
          </p:txBody>
        </p:sp>
        <p:sp>
          <p:nvSpPr>
            <p:cNvPr id="52" name="TextBox 51"/>
            <p:cNvSpPr txBox="1"/>
            <p:nvPr/>
          </p:nvSpPr>
          <p:spPr>
            <a:xfrm>
              <a:off x="8861780" y="5488562"/>
              <a:ext cx="906884" cy="317214"/>
            </a:xfrm>
            <a:prstGeom prst="rect">
              <a:avLst/>
            </a:prstGeom>
            <a:noFill/>
          </p:spPr>
          <p:txBody>
            <a:bodyPr wrap="square" rtlCol="0">
              <a:spAutoFit/>
            </a:bodyPr>
            <a:lstStyle/>
            <a:p>
              <a:pPr algn="r"/>
              <a:r>
                <a:rPr lang="en-US" sz="1270" dirty="0"/>
                <a:t>+60%</a:t>
              </a:r>
            </a:p>
          </p:txBody>
        </p:sp>
        <p:sp>
          <p:nvSpPr>
            <p:cNvPr id="53" name="TextBox 52"/>
            <p:cNvSpPr txBox="1"/>
            <p:nvPr/>
          </p:nvSpPr>
          <p:spPr>
            <a:xfrm>
              <a:off x="6187004" y="5488562"/>
              <a:ext cx="880110" cy="317214"/>
            </a:xfrm>
            <a:prstGeom prst="rect">
              <a:avLst/>
            </a:prstGeom>
            <a:noFill/>
          </p:spPr>
          <p:txBody>
            <a:bodyPr wrap="square" rtlCol="0">
              <a:spAutoFit/>
            </a:bodyPr>
            <a:lstStyle/>
            <a:p>
              <a:r>
                <a:rPr lang="en-US" sz="1270" dirty="0"/>
                <a:t>+30%</a:t>
              </a:r>
            </a:p>
          </p:txBody>
        </p:sp>
        <p:sp>
          <p:nvSpPr>
            <p:cNvPr id="44" name="Rectangle 41"/>
            <p:cNvSpPr/>
            <p:nvPr/>
          </p:nvSpPr>
          <p:spPr>
            <a:xfrm>
              <a:off x="6056997" y="5227293"/>
              <a:ext cx="965462" cy="188682"/>
            </a:xfrm>
            <a:prstGeom prst="rect">
              <a:avLst/>
            </a:prstGeom>
            <a:solidFill>
              <a:srgbClr val="FFB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sp>
          <p:nvSpPr>
            <p:cNvPr id="49" name="Rectangle 41"/>
            <p:cNvSpPr/>
            <p:nvPr/>
          </p:nvSpPr>
          <p:spPr>
            <a:xfrm>
              <a:off x="8861780" y="5227293"/>
              <a:ext cx="965462" cy="188682"/>
            </a:xfrm>
            <a:prstGeom prst="rect">
              <a:avLst/>
            </a:prstGeom>
            <a:solidFill>
              <a:srgbClr val="8D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grpSp>
      <p:sp>
        <p:nvSpPr>
          <p:cNvPr id="8" name="CuadroTexto 7"/>
          <p:cNvSpPr txBox="1"/>
          <p:nvPr/>
        </p:nvSpPr>
        <p:spPr>
          <a:xfrm>
            <a:off x="7109806" y="5527889"/>
            <a:ext cx="1890834" cy="287771"/>
          </a:xfrm>
          <a:prstGeom prst="rect">
            <a:avLst/>
          </a:prstGeom>
          <a:noFill/>
        </p:spPr>
        <p:txBody>
          <a:bodyPr wrap="square" rtlCol="0">
            <a:spAutoFit/>
          </a:bodyPr>
          <a:lstStyle/>
          <a:p>
            <a:r>
              <a:rPr lang="es-PE" sz="1270" dirty="0"/>
              <a:t>Fuente: ENDES</a:t>
            </a:r>
            <a:endParaRPr lang="en-US" sz="1270" dirty="0"/>
          </a:p>
        </p:txBody>
      </p:sp>
    </p:spTree>
    <p:extLst>
      <p:ext uri="{BB962C8B-B14F-4D97-AF65-F5344CB8AC3E}">
        <p14:creationId xmlns:p14="http://schemas.microsoft.com/office/powerpoint/2010/main" val="2671138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F1A0600-E957-4373-89AD-1E437ED60731}"/>
              </a:ext>
            </a:extLst>
          </p:cNvPr>
          <p:cNvSpPr txBox="1"/>
          <p:nvPr/>
        </p:nvSpPr>
        <p:spPr>
          <a:xfrm>
            <a:off x="452515" y="373696"/>
            <a:ext cx="11221655" cy="6586418"/>
          </a:xfrm>
          <a:prstGeom prst="rect">
            <a:avLst/>
          </a:prstGeom>
          <a:noFill/>
        </p:spPr>
        <p:txBody>
          <a:bodyPr wrap="square" rtlCol="0">
            <a:spAutoFit/>
          </a:bodyPr>
          <a:lstStyle/>
          <a:p>
            <a:pPr algn="just"/>
            <a:r>
              <a:rPr lang="es-PE" sz="2400" b="1" dirty="0">
                <a:solidFill>
                  <a:srgbClr val="64CBC9"/>
                </a:solidFill>
                <a:latin typeface="VAG Rounded Light SSi" panose="020B0500000000000000" pitchFamily="34" charset="0"/>
              </a:rPr>
              <a:t>Oportunidad: Perú tiene experiencia en dar la talla cuando se trata de revertir vulneraciones graves al ejercicio de derechos de las personas, como ocurrió en el caso de la desnutrición crónica infantil.</a:t>
            </a:r>
          </a:p>
          <a:p>
            <a:endParaRPr lang="es-PE" dirty="0">
              <a:latin typeface="VAG Rounded Light SSi" panose="020B0500000000000000" pitchFamily="34" charset="0"/>
            </a:endParaRPr>
          </a:p>
          <a:p>
            <a:r>
              <a:rPr lang="es-PE" dirty="0">
                <a:latin typeface="VAG Rounded Light SSi" panose="020B0500000000000000" pitchFamily="34" charset="0"/>
              </a:rPr>
              <a:t>Algunas sugerencias para abordar el desafío:</a:t>
            </a:r>
          </a:p>
          <a:p>
            <a:endParaRPr lang="es-PE" dirty="0">
              <a:latin typeface="VAG Rounded Light SSi" panose="020B0500000000000000" pitchFamily="34" charset="0"/>
            </a:endParaRPr>
          </a:p>
          <a:p>
            <a:pPr marL="285750" indent="-285750">
              <a:buFont typeface="Arial" panose="020B0604020202020204" pitchFamily="34" charset="0"/>
              <a:buChar char="•"/>
            </a:pPr>
            <a:r>
              <a:rPr lang="es-PE" sz="2000" dirty="0">
                <a:latin typeface="VAG Rounded Light SSi" panose="020B0500000000000000" pitchFamily="34" charset="0"/>
              </a:rPr>
              <a:t>Reasegurar liderazgo político y rendición de cuentas a más alto nivel. Instalar candados que permitan mitigar riesgos de inestabilidad y rotación política.</a:t>
            </a:r>
          </a:p>
          <a:p>
            <a:pPr marL="285750" indent="-285750">
              <a:buFont typeface="Arial" panose="020B0604020202020204" pitchFamily="34" charset="0"/>
              <a:buChar char="•"/>
            </a:pPr>
            <a:r>
              <a:rPr lang="es-PE" sz="2000" dirty="0">
                <a:latin typeface="VAG Rounded Light SSi" panose="020B0500000000000000" pitchFamily="34" charset="0"/>
              </a:rPr>
              <a:t>Revisitar programa presupuestal y estrategias en marcha a la luz de intervenciones efectivas internacionales, regionales y locales, revisión de costo eficiencia y costo efectividad y de sostenibilidad.</a:t>
            </a:r>
          </a:p>
          <a:p>
            <a:pPr marL="285750" indent="-285750">
              <a:buFont typeface="Arial" panose="020B0604020202020204" pitchFamily="34" charset="0"/>
              <a:buChar char="•"/>
            </a:pPr>
            <a:r>
              <a:rPr lang="es-PE" sz="2000" dirty="0">
                <a:latin typeface="VAG Rounded Light SSi" panose="020B0500000000000000" pitchFamily="34" charset="0"/>
              </a:rPr>
              <a:t>Analizar y entender los fracasos.</a:t>
            </a:r>
          </a:p>
          <a:p>
            <a:pPr marL="285750" indent="-285750">
              <a:buFont typeface="Arial" panose="020B0604020202020204" pitchFamily="34" charset="0"/>
              <a:buChar char="•"/>
            </a:pPr>
            <a:r>
              <a:rPr lang="es-PE" sz="2000" dirty="0">
                <a:latin typeface="VAG Rounded Light SSi" panose="020B0500000000000000" pitchFamily="34" charset="0"/>
              </a:rPr>
              <a:t>Asegurar presupuesto adecuado para intervenciones efectivas a implementar y seguimiento permanente de las mismas.</a:t>
            </a:r>
          </a:p>
          <a:p>
            <a:pPr marL="285750" indent="-285750">
              <a:buFont typeface="Arial" panose="020B0604020202020204" pitchFamily="34" charset="0"/>
              <a:buChar char="•"/>
            </a:pPr>
            <a:r>
              <a:rPr lang="es-PE" sz="2000" dirty="0">
                <a:latin typeface="VAG Rounded Light SSi" panose="020B0500000000000000" pitchFamily="34" charset="0"/>
              </a:rPr>
              <a:t>Considerar el abordaje integral de la desnutrición crónica y la anemia infantil desde una visión más amplia de la seguridad alimentaria.</a:t>
            </a:r>
          </a:p>
          <a:p>
            <a:pPr marL="285750" indent="-285750">
              <a:buFont typeface="Arial" panose="020B0604020202020204" pitchFamily="34" charset="0"/>
              <a:buChar char="•"/>
            </a:pPr>
            <a:r>
              <a:rPr lang="es-PE" sz="2000" dirty="0">
                <a:latin typeface="VAG Rounded Light SSi" panose="020B0500000000000000" pitchFamily="34" charset="0"/>
              </a:rPr>
              <a:t>Fortalecer componentes de comunicación para asegurar divulgación efectiva, con enfoque intercultural.</a:t>
            </a:r>
          </a:p>
          <a:p>
            <a:pPr marL="285750" indent="-285750">
              <a:buFont typeface="Arial" panose="020B0604020202020204" pitchFamily="34" charset="0"/>
              <a:buChar char="•"/>
            </a:pPr>
            <a:r>
              <a:rPr lang="es-PE" sz="2000" dirty="0">
                <a:latin typeface="VAG Rounded Light SSi" panose="020B0500000000000000" pitchFamily="34" charset="0"/>
              </a:rPr>
              <a:t> Movilizar alianzas gobierno – sociedad civil – academia – sector privado.</a:t>
            </a:r>
          </a:p>
          <a:p>
            <a:pPr marL="342900" indent="-342900">
              <a:buAutoNum type="arabicPeriod"/>
            </a:pPr>
            <a:endParaRPr lang="es-PE" dirty="0">
              <a:latin typeface="VAG Rounded Light SSi" panose="020B0500000000000000" pitchFamily="34" charset="0"/>
            </a:endParaRPr>
          </a:p>
          <a:p>
            <a:pPr marL="342900" indent="-342900">
              <a:buAutoNum type="arabicPeriod"/>
            </a:pPr>
            <a:endParaRPr lang="es-PE" dirty="0">
              <a:latin typeface="VAG Rounded Light SSi" panose="020B0500000000000000" pitchFamily="34" charset="0"/>
            </a:endParaRPr>
          </a:p>
        </p:txBody>
      </p:sp>
    </p:spTree>
    <p:extLst>
      <p:ext uri="{BB962C8B-B14F-4D97-AF65-F5344CB8AC3E}">
        <p14:creationId xmlns:p14="http://schemas.microsoft.com/office/powerpoint/2010/main" val="38615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Imagen que contiene cielo, persona, exterior, hombre&#10;&#10;Descripción generada con confianza muy alta">
            <a:extLst>
              <a:ext uri="{FF2B5EF4-FFF2-40B4-BE49-F238E27FC236}">
                <a16:creationId xmlns="" xmlns:a16="http://schemas.microsoft.com/office/drawing/2014/main" id="{BA64F906-1981-4F3A-8D9A-C11577F71AED}"/>
              </a:ext>
            </a:extLst>
          </p:cNvPr>
          <p:cNvPicPr>
            <a:picLocks noChangeAspect="1"/>
          </p:cNvPicPr>
          <p:nvPr/>
        </p:nvPicPr>
        <p:blipFill rotWithShape="1">
          <a:blip r:embed="rId2">
            <a:extLst>
              <a:ext uri="{28A0092B-C50C-407E-A947-70E740481C1C}">
                <a14:useLocalDpi xmlns:a14="http://schemas.microsoft.com/office/drawing/2010/main" val="0"/>
              </a:ext>
            </a:extLst>
          </a:blip>
          <a:srcRect t="46042" b="11770"/>
          <a:stretch/>
        </p:blipFill>
        <p:spPr>
          <a:xfrm>
            <a:off x="20" y="10"/>
            <a:ext cx="12191980" cy="6857990"/>
          </a:xfrm>
          <a:prstGeom prst="rect">
            <a:avLst/>
          </a:prstGeom>
        </p:spPr>
      </p:pic>
      <p:sp>
        <p:nvSpPr>
          <p:cNvPr id="5" name="CuadroTexto 4">
            <a:extLst>
              <a:ext uri="{FF2B5EF4-FFF2-40B4-BE49-F238E27FC236}">
                <a16:creationId xmlns="" xmlns:a16="http://schemas.microsoft.com/office/drawing/2014/main" id="{C3BE1708-6F1C-46C7-A7CE-A5D38DF33C0E}"/>
              </a:ext>
            </a:extLst>
          </p:cNvPr>
          <p:cNvSpPr txBox="1"/>
          <p:nvPr/>
        </p:nvSpPr>
        <p:spPr>
          <a:xfrm>
            <a:off x="169838" y="2782669"/>
            <a:ext cx="3018117" cy="707886"/>
          </a:xfrm>
          <a:prstGeom prst="rect">
            <a:avLst/>
          </a:prstGeom>
          <a:noFill/>
        </p:spPr>
        <p:txBody>
          <a:bodyPr wrap="square" rtlCol="0">
            <a:spAutoFit/>
          </a:bodyPr>
          <a:lstStyle/>
          <a:p>
            <a:r>
              <a:rPr lang="es-PE" sz="4000" b="1" dirty="0">
                <a:solidFill>
                  <a:schemeClr val="bg1"/>
                </a:solidFill>
                <a:latin typeface="Cardenio Modern" panose="03000700000000000000" pitchFamily="66" charset="0"/>
              </a:rPr>
              <a:t>Gracias</a:t>
            </a:r>
          </a:p>
        </p:txBody>
      </p:sp>
    </p:spTree>
    <p:extLst>
      <p:ext uri="{BB962C8B-B14F-4D97-AF65-F5344CB8AC3E}">
        <p14:creationId xmlns:p14="http://schemas.microsoft.com/office/powerpoint/2010/main" val="197117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BBD01735-9427-4E67-945C-AB854E47E3CC}"/>
              </a:ext>
            </a:extLst>
          </p:cNvPr>
          <p:cNvSpPr/>
          <p:nvPr/>
        </p:nvSpPr>
        <p:spPr>
          <a:xfrm>
            <a:off x="653969" y="434426"/>
            <a:ext cx="10995949" cy="646331"/>
          </a:xfrm>
          <a:prstGeom prst="rect">
            <a:avLst/>
          </a:prstGeom>
        </p:spPr>
        <p:txBody>
          <a:bodyPr wrap="square">
            <a:spAutoFit/>
          </a:bodyPr>
          <a:lstStyle/>
          <a:p>
            <a:pPr lvl="0"/>
            <a:r>
              <a:rPr lang="es-ES" b="1" dirty="0">
                <a:solidFill>
                  <a:srgbClr val="64CBC9"/>
                </a:solidFill>
                <a:latin typeface="Cardenio Modern" panose="03000700000000000000" pitchFamily="66" charset="0"/>
              </a:rPr>
              <a:t>En 2008, el Perú tenía una de las tasas más altas de desnutrición crónica infantil de la región de América Latina: 27.8% de niños y niñas menores de 5 años. En 2016, esa tasa se había reducido a 13.1%.</a:t>
            </a:r>
          </a:p>
        </p:txBody>
      </p:sp>
      <p:graphicFrame>
        <p:nvGraphicFramePr>
          <p:cNvPr id="5" name="Gráfico 4">
            <a:extLst>
              <a:ext uri="{FF2B5EF4-FFF2-40B4-BE49-F238E27FC236}">
                <a16:creationId xmlns="" xmlns:a16="http://schemas.microsoft.com/office/drawing/2014/main" id="{948FB5B4-EBD1-4AA0-B6B9-BF516B33E1DE}"/>
              </a:ext>
            </a:extLst>
          </p:cNvPr>
          <p:cNvGraphicFramePr>
            <a:graphicFrameLocks/>
          </p:cNvGraphicFramePr>
          <p:nvPr>
            <p:extLst>
              <p:ext uri="{D42A27DB-BD31-4B8C-83A1-F6EECF244321}">
                <p14:modId xmlns:p14="http://schemas.microsoft.com/office/powerpoint/2010/main" val="2506627041"/>
              </p:ext>
            </p:extLst>
          </p:nvPr>
        </p:nvGraphicFramePr>
        <p:xfrm>
          <a:off x="231494" y="1348450"/>
          <a:ext cx="6391155" cy="515073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a:extLst>
              <a:ext uri="{FF2B5EF4-FFF2-40B4-BE49-F238E27FC236}">
                <a16:creationId xmlns="" xmlns:a16="http://schemas.microsoft.com/office/drawing/2014/main" id="{A931F04C-A6A6-49CC-A73D-F7AEC794A2F9}"/>
              </a:ext>
            </a:extLst>
          </p:cNvPr>
          <p:cNvPicPr>
            <a:picLocks noChangeAspect="1"/>
          </p:cNvPicPr>
          <p:nvPr/>
        </p:nvPicPr>
        <p:blipFill>
          <a:blip r:embed="rId3"/>
          <a:stretch>
            <a:fillRect/>
          </a:stretch>
        </p:blipFill>
        <p:spPr>
          <a:xfrm>
            <a:off x="6554773" y="1153143"/>
            <a:ext cx="5529551" cy="5419814"/>
          </a:xfrm>
          <a:prstGeom prst="rect">
            <a:avLst/>
          </a:prstGeom>
        </p:spPr>
      </p:pic>
      <p:sp>
        <p:nvSpPr>
          <p:cNvPr id="7" name="CuadroTexto 6">
            <a:extLst>
              <a:ext uri="{FF2B5EF4-FFF2-40B4-BE49-F238E27FC236}">
                <a16:creationId xmlns="" xmlns:a16="http://schemas.microsoft.com/office/drawing/2014/main" id="{29CD2D41-8534-4E9A-9E61-6618A2750A17}"/>
              </a:ext>
            </a:extLst>
          </p:cNvPr>
          <p:cNvSpPr txBox="1"/>
          <p:nvPr/>
        </p:nvSpPr>
        <p:spPr>
          <a:xfrm>
            <a:off x="457200" y="6499183"/>
            <a:ext cx="5638800" cy="246221"/>
          </a:xfrm>
          <a:prstGeom prst="rect">
            <a:avLst/>
          </a:prstGeom>
          <a:noFill/>
        </p:spPr>
        <p:txBody>
          <a:bodyPr wrap="square" rtlCol="0">
            <a:spAutoFit/>
          </a:bodyPr>
          <a:lstStyle/>
          <a:p>
            <a:r>
              <a:rPr lang="es-PE" sz="1000" dirty="0">
                <a:latin typeface="Arial" panose="020B0604020202020204" pitchFamily="34" charset="0"/>
                <a:cs typeface="Arial" panose="020B0604020202020204" pitchFamily="34" charset="0"/>
              </a:rPr>
              <a:t>Fuente: INEI (ENDES).</a:t>
            </a:r>
          </a:p>
        </p:txBody>
      </p:sp>
      <p:sp>
        <p:nvSpPr>
          <p:cNvPr id="8" name="CuadroTexto 7">
            <a:extLst>
              <a:ext uri="{FF2B5EF4-FFF2-40B4-BE49-F238E27FC236}">
                <a16:creationId xmlns="" xmlns:a16="http://schemas.microsoft.com/office/drawing/2014/main" id="{24CB9553-F569-414C-9745-F1EBEA0CBA4F}"/>
              </a:ext>
            </a:extLst>
          </p:cNvPr>
          <p:cNvSpPr txBox="1"/>
          <p:nvPr/>
        </p:nvSpPr>
        <p:spPr>
          <a:xfrm>
            <a:off x="7697164" y="6522232"/>
            <a:ext cx="3952754" cy="246221"/>
          </a:xfrm>
          <a:prstGeom prst="rect">
            <a:avLst/>
          </a:prstGeom>
          <a:noFill/>
        </p:spPr>
        <p:txBody>
          <a:bodyPr wrap="square" rtlCol="0">
            <a:spAutoFit/>
          </a:bodyPr>
          <a:lstStyle/>
          <a:p>
            <a:r>
              <a:rPr lang="es-PE" sz="1000" dirty="0">
                <a:latin typeface="Arial" panose="020B0604020202020204" pitchFamily="34" charset="0"/>
                <a:cs typeface="Arial" panose="020B0604020202020204" pitchFamily="34" charset="0"/>
              </a:rPr>
              <a:t>Fuente: UNICEF, Banco Mundial</a:t>
            </a:r>
          </a:p>
        </p:txBody>
      </p:sp>
    </p:spTree>
    <p:extLst>
      <p:ext uri="{BB962C8B-B14F-4D97-AF65-F5344CB8AC3E}">
        <p14:creationId xmlns:p14="http://schemas.microsoft.com/office/powerpoint/2010/main" val="282865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2BC44705-A67B-4F73-93D9-4D5866203F8B}"/>
              </a:ext>
            </a:extLst>
          </p:cNvPr>
          <p:cNvSpPr txBox="1"/>
          <p:nvPr/>
        </p:nvSpPr>
        <p:spPr>
          <a:xfrm>
            <a:off x="636608" y="277793"/>
            <a:ext cx="11412638" cy="461665"/>
          </a:xfrm>
          <a:prstGeom prst="rect">
            <a:avLst/>
          </a:prstGeom>
          <a:noFill/>
        </p:spPr>
        <p:txBody>
          <a:bodyPr wrap="square" rtlCol="0">
            <a:spAutoFit/>
          </a:bodyPr>
          <a:lstStyle/>
          <a:p>
            <a:pPr algn="ctr"/>
            <a:r>
              <a:rPr lang="es-PE" sz="2400" b="1" dirty="0">
                <a:solidFill>
                  <a:srgbClr val="64CBC9"/>
                </a:solidFill>
                <a:latin typeface="Cardenio Modern" panose="03000700000000000000" pitchFamily="66" charset="0"/>
              </a:rPr>
              <a:t>¿Cómo dio el Perú la talla?</a:t>
            </a:r>
          </a:p>
        </p:txBody>
      </p:sp>
      <p:sp>
        <p:nvSpPr>
          <p:cNvPr id="5" name="CuadroTexto 4">
            <a:extLst>
              <a:ext uri="{FF2B5EF4-FFF2-40B4-BE49-F238E27FC236}">
                <a16:creationId xmlns="" xmlns:a16="http://schemas.microsoft.com/office/drawing/2014/main" id="{FA13D57F-BF3F-444F-A35C-359B862500A4}"/>
              </a:ext>
            </a:extLst>
          </p:cNvPr>
          <p:cNvSpPr txBox="1"/>
          <p:nvPr/>
        </p:nvSpPr>
        <p:spPr>
          <a:xfrm>
            <a:off x="517968" y="918614"/>
            <a:ext cx="11071184" cy="461665"/>
          </a:xfrm>
          <a:prstGeom prst="rect">
            <a:avLst/>
          </a:prstGeom>
          <a:noFill/>
        </p:spPr>
        <p:txBody>
          <a:bodyPr wrap="square" rtlCol="0">
            <a:spAutoFit/>
          </a:bodyPr>
          <a:lstStyle/>
          <a:p>
            <a:r>
              <a:rPr lang="es-PE" dirty="0">
                <a:latin typeface="VAG Rounded Light SSi" panose="020B0500000000000000" pitchFamily="34" charset="0"/>
              </a:rPr>
              <a:t>El </a:t>
            </a:r>
            <a:r>
              <a:rPr lang="es-PE" sz="2400" b="1" dirty="0">
                <a:solidFill>
                  <a:srgbClr val="E51A6B"/>
                </a:solidFill>
                <a:latin typeface="VAG Rounded Light SSi" panose="020B0500000000000000" pitchFamily="34" charset="0"/>
              </a:rPr>
              <a:t>contexto</a:t>
            </a:r>
            <a:r>
              <a:rPr lang="es-PE" dirty="0">
                <a:latin typeface="VAG Rounded Light SSi" panose="020B0500000000000000" pitchFamily="34" charset="0"/>
              </a:rPr>
              <a:t>: importante mas no suficiente.</a:t>
            </a:r>
          </a:p>
        </p:txBody>
      </p:sp>
      <p:graphicFrame>
        <p:nvGraphicFramePr>
          <p:cNvPr id="6" name="Gráfico 5">
            <a:extLst>
              <a:ext uri="{FF2B5EF4-FFF2-40B4-BE49-F238E27FC236}">
                <a16:creationId xmlns="" xmlns:a16="http://schemas.microsoft.com/office/drawing/2014/main" id="{E938F15A-44D6-418A-9C6B-EE6F94291578}"/>
              </a:ext>
            </a:extLst>
          </p:cNvPr>
          <p:cNvGraphicFramePr>
            <a:graphicFrameLocks/>
          </p:cNvGraphicFramePr>
          <p:nvPr>
            <p:extLst>
              <p:ext uri="{D42A27DB-BD31-4B8C-83A1-F6EECF244321}">
                <p14:modId xmlns:p14="http://schemas.microsoft.com/office/powerpoint/2010/main" val="505734826"/>
              </p:ext>
            </p:extLst>
          </p:nvPr>
        </p:nvGraphicFramePr>
        <p:xfrm>
          <a:off x="0" y="1698584"/>
          <a:ext cx="6053560" cy="4088757"/>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 xmlns:a16="http://schemas.microsoft.com/office/drawing/2014/main" id="{00176CDA-3B3A-49BC-B9A8-242B7BB7E8B3}"/>
              </a:ext>
            </a:extLst>
          </p:cNvPr>
          <p:cNvSpPr txBox="1"/>
          <p:nvPr/>
        </p:nvSpPr>
        <p:spPr>
          <a:xfrm>
            <a:off x="1006997" y="6105646"/>
            <a:ext cx="5162309" cy="307777"/>
          </a:xfrm>
          <a:prstGeom prst="rect">
            <a:avLst/>
          </a:prstGeom>
          <a:noFill/>
        </p:spPr>
        <p:txBody>
          <a:bodyPr wrap="square" rtlCol="0">
            <a:spAutoFit/>
          </a:bodyPr>
          <a:lstStyle/>
          <a:p>
            <a:r>
              <a:rPr lang="es-PE" sz="1400" dirty="0">
                <a:latin typeface="VAG Rounded Light SSi" panose="020B0500000000000000" pitchFamily="34" charset="0"/>
                <a:cs typeface="Arial" panose="020B0604020202020204" pitchFamily="34" charset="0"/>
              </a:rPr>
              <a:t>Fuente: INEI, BCRP, MEF</a:t>
            </a:r>
          </a:p>
        </p:txBody>
      </p:sp>
      <p:sp>
        <p:nvSpPr>
          <p:cNvPr id="8" name="Elipse 7">
            <a:extLst>
              <a:ext uri="{FF2B5EF4-FFF2-40B4-BE49-F238E27FC236}">
                <a16:creationId xmlns="" xmlns:a16="http://schemas.microsoft.com/office/drawing/2014/main" id="{6C3F2587-3DEC-4BD9-9385-5E1798B542CC}"/>
              </a:ext>
            </a:extLst>
          </p:cNvPr>
          <p:cNvSpPr/>
          <p:nvPr/>
        </p:nvSpPr>
        <p:spPr>
          <a:xfrm>
            <a:off x="3391382" y="3229337"/>
            <a:ext cx="1533646" cy="204871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 xmlns:a16="http://schemas.microsoft.com/office/drawing/2014/main" id="{9197DC62-59BB-498C-B5E9-C1323F5A114A}"/>
              </a:ext>
            </a:extLst>
          </p:cNvPr>
          <p:cNvSpPr txBox="1"/>
          <p:nvPr/>
        </p:nvSpPr>
        <p:spPr>
          <a:xfrm>
            <a:off x="4308677" y="3121223"/>
            <a:ext cx="2031357" cy="307777"/>
          </a:xfrm>
          <a:prstGeom prst="rect">
            <a:avLst/>
          </a:prstGeom>
          <a:noFill/>
        </p:spPr>
        <p:txBody>
          <a:bodyPr wrap="square" rtlCol="0">
            <a:spAutoFit/>
          </a:bodyPr>
          <a:lstStyle/>
          <a:p>
            <a:r>
              <a:rPr lang="es-PE" sz="1400" b="1" dirty="0">
                <a:solidFill>
                  <a:srgbClr val="00B050"/>
                </a:solidFill>
              </a:rPr>
              <a:t>Política </a:t>
            </a:r>
            <a:r>
              <a:rPr lang="es-PE" sz="1400" b="1" dirty="0" err="1">
                <a:solidFill>
                  <a:srgbClr val="00B050"/>
                </a:solidFill>
              </a:rPr>
              <a:t>contracíclica</a:t>
            </a:r>
            <a:endParaRPr lang="es-PE" sz="1400" b="1" dirty="0">
              <a:solidFill>
                <a:srgbClr val="00B050"/>
              </a:solidFill>
            </a:endParaRPr>
          </a:p>
        </p:txBody>
      </p:sp>
      <p:graphicFrame>
        <p:nvGraphicFramePr>
          <p:cNvPr id="10" name="Gráfico 9">
            <a:extLst>
              <a:ext uri="{FF2B5EF4-FFF2-40B4-BE49-F238E27FC236}">
                <a16:creationId xmlns="" xmlns:a16="http://schemas.microsoft.com/office/drawing/2014/main" id="{EADCF929-D137-45CD-8AF9-EB0279DEBA8A}"/>
              </a:ext>
            </a:extLst>
          </p:cNvPr>
          <p:cNvGraphicFramePr>
            <a:graphicFrameLocks/>
          </p:cNvGraphicFramePr>
          <p:nvPr>
            <p:extLst>
              <p:ext uri="{D42A27DB-BD31-4B8C-83A1-F6EECF244321}">
                <p14:modId xmlns:p14="http://schemas.microsoft.com/office/powerpoint/2010/main" val="4067835693"/>
              </p:ext>
            </p:extLst>
          </p:nvPr>
        </p:nvGraphicFramePr>
        <p:xfrm>
          <a:off x="6499186" y="1698584"/>
          <a:ext cx="5469038" cy="4311570"/>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 xmlns:a16="http://schemas.microsoft.com/office/drawing/2014/main" id="{F569E8E4-E9E2-4A5B-A564-0A1DF523A2F8}"/>
              </a:ext>
            </a:extLst>
          </p:cNvPr>
          <p:cNvSpPr txBox="1"/>
          <p:nvPr/>
        </p:nvSpPr>
        <p:spPr>
          <a:xfrm>
            <a:off x="6950597" y="6151284"/>
            <a:ext cx="4791919" cy="307777"/>
          </a:xfrm>
          <a:prstGeom prst="rect">
            <a:avLst/>
          </a:prstGeom>
          <a:noFill/>
        </p:spPr>
        <p:txBody>
          <a:bodyPr wrap="square" rtlCol="0">
            <a:spAutoFit/>
          </a:bodyPr>
          <a:lstStyle/>
          <a:p>
            <a:r>
              <a:rPr lang="es-PE" sz="1400" dirty="0">
                <a:latin typeface="VAG Rounded Light SSi" panose="020B0500000000000000" pitchFamily="34" charset="0"/>
              </a:rPr>
              <a:t>Fuente: CEPALSTAT, observatorio inversión social</a:t>
            </a:r>
          </a:p>
        </p:txBody>
      </p:sp>
    </p:spTree>
    <p:extLst>
      <p:ext uri="{BB962C8B-B14F-4D97-AF65-F5344CB8AC3E}">
        <p14:creationId xmlns:p14="http://schemas.microsoft.com/office/powerpoint/2010/main" val="182549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6404C3DB-468B-4DF3-9591-84DB6D098623}"/>
              </a:ext>
            </a:extLst>
          </p:cNvPr>
          <p:cNvSpPr txBox="1"/>
          <p:nvPr/>
        </p:nvSpPr>
        <p:spPr>
          <a:xfrm>
            <a:off x="526648" y="198494"/>
            <a:ext cx="10000527" cy="523220"/>
          </a:xfrm>
          <a:prstGeom prst="rect">
            <a:avLst/>
          </a:prstGeom>
          <a:noFill/>
        </p:spPr>
        <p:txBody>
          <a:bodyPr wrap="square" rtlCol="0">
            <a:spAutoFit/>
          </a:bodyPr>
          <a:lstStyle/>
          <a:p>
            <a:r>
              <a:rPr lang="es-PE" sz="2800" b="1" dirty="0">
                <a:solidFill>
                  <a:srgbClr val="64CBC9"/>
                </a:solidFill>
                <a:latin typeface="Cardenio Modern" panose="03000700000000000000" pitchFamily="66" charset="0"/>
                <a:cs typeface="Arial" panose="020B0604020202020204" pitchFamily="34" charset="0"/>
              </a:rPr>
              <a:t>Perú: Dando la talla</a:t>
            </a:r>
          </a:p>
        </p:txBody>
      </p:sp>
      <p:sp>
        <p:nvSpPr>
          <p:cNvPr id="5" name="CuadroTexto 4">
            <a:extLst>
              <a:ext uri="{FF2B5EF4-FFF2-40B4-BE49-F238E27FC236}">
                <a16:creationId xmlns="" xmlns:a16="http://schemas.microsoft.com/office/drawing/2014/main" id="{4A2E38E9-8AD9-4F01-92C1-7262ABE554E7}"/>
              </a:ext>
            </a:extLst>
          </p:cNvPr>
          <p:cNvSpPr txBox="1"/>
          <p:nvPr/>
        </p:nvSpPr>
        <p:spPr>
          <a:xfrm>
            <a:off x="1041719" y="660159"/>
            <a:ext cx="10000527" cy="1631216"/>
          </a:xfrm>
          <a:prstGeom prst="rect">
            <a:avLst/>
          </a:prstGeom>
          <a:noFill/>
        </p:spPr>
        <p:txBody>
          <a:bodyPr wrap="square" rtlCol="0">
            <a:spAutoFit/>
          </a:bodyPr>
          <a:lstStyle/>
          <a:p>
            <a:r>
              <a:rPr lang="es-PE" sz="2800" dirty="0">
                <a:latin typeface="VAG Rounded Light SSi" panose="020B0500000000000000" pitchFamily="34" charset="0"/>
              </a:rPr>
              <a:t>La apuesta por la </a:t>
            </a:r>
            <a:r>
              <a:rPr lang="es-PE" sz="3600" b="1" dirty="0">
                <a:solidFill>
                  <a:srgbClr val="E51A6B"/>
                </a:solidFill>
                <a:latin typeface="VAG Rounded Light SSi" panose="020B0500000000000000" pitchFamily="34" charset="0"/>
              </a:rPr>
              <a:t>primera infancia</a:t>
            </a:r>
            <a:r>
              <a:rPr lang="es-PE" sz="2800" dirty="0">
                <a:latin typeface="VAG Rounded Light SSi" panose="020B0500000000000000" pitchFamily="34" charset="0"/>
              </a:rPr>
              <a:t>, y especialmente por la </a:t>
            </a:r>
            <a:r>
              <a:rPr lang="es-PE" sz="3600" b="1" dirty="0">
                <a:solidFill>
                  <a:srgbClr val="E51A6B"/>
                </a:solidFill>
                <a:latin typeface="VAG Rounded Light SSi" panose="020B0500000000000000" pitchFamily="34" charset="0"/>
              </a:rPr>
              <a:t>nutrición adecuada </a:t>
            </a:r>
            <a:r>
              <a:rPr lang="es-PE" sz="2800" dirty="0">
                <a:latin typeface="VAG Rounded Light SSi" panose="020B0500000000000000" pitchFamily="34" charset="0"/>
              </a:rPr>
              <a:t>en la primera infancia, como prioridad de desarrollo.</a:t>
            </a:r>
          </a:p>
        </p:txBody>
      </p:sp>
      <p:sp>
        <p:nvSpPr>
          <p:cNvPr id="6" name="CuadroTexto 5">
            <a:extLst>
              <a:ext uri="{FF2B5EF4-FFF2-40B4-BE49-F238E27FC236}">
                <a16:creationId xmlns="" xmlns:a16="http://schemas.microsoft.com/office/drawing/2014/main" id="{BFB53F0F-DC4B-4C23-8727-21D05BA207B2}"/>
              </a:ext>
            </a:extLst>
          </p:cNvPr>
          <p:cNvSpPr txBox="1"/>
          <p:nvPr/>
        </p:nvSpPr>
        <p:spPr>
          <a:xfrm>
            <a:off x="1041719" y="2856636"/>
            <a:ext cx="9786395" cy="2246769"/>
          </a:xfrm>
          <a:prstGeom prst="rect">
            <a:avLst/>
          </a:prstGeom>
          <a:noFill/>
        </p:spPr>
        <p:txBody>
          <a:bodyPr wrap="square" rtlCol="0">
            <a:spAutoFit/>
          </a:bodyPr>
          <a:lstStyle/>
          <a:p>
            <a:pPr marL="457200" indent="-457200">
              <a:buFont typeface="Arial" panose="020B0604020202020204" pitchFamily="34" charset="0"/>
              <a:buChar char="•"/>
            </a:pPr>
            <a:r>
              <a:rPr lang="es-PE" sz="2800" dirty="0">
                <a:latin typeface="VAG Rounded Light SSi" panose="020B0500000000000000" pitchFamily="34" charset="0"/>
              </a:rPr>
              <a:t>Compromiso político y alineamiento de políticas</a:t>
            </a:r>
          </a:p>
          <a:p>
            <a:pPr marL="457200" indent="-457200">
              <a:buFont typeface="Arial" panose="020B0604020202020204" pitchFamily="34" charset="0"/>
              <a:buChar char="•"/>
            </a:pPr>
            <a:r>
              <a:rPr lang="es-PE" sz="2800" dirty="0">
                <a:latin typeface="VAG Rounded Light SSi" panose="020B0500000000000000" pitchFamily="34" charset="0"/>
              </a:rPr>
              <a:t>Políticas públicas basadas en evidencia.</a:t>
            </a:r>
          </a:p>
          <a:p>
            <a:pPr marL="457200" indent="-457200">
              <a:buFont typeface="Arial" panose="020B0604020202020204" pitchFamily="34" charset="0"/>
              <a:buChar char="•"/>
            </a:pPr>
            <a:r>
              <a:rPr lang="es-PE" sz="2800" dirty="0">
                <a:latin typeface="VAG Rounded Light SSi" panose="020B0500000000000000" pitchFamily="34" charset="0"/>
              </a:rPr>
              <a:t>Presupuestos orientados a resultados</a:t>
            </a:r>
          </a:p>
          <a:p>
            <a:pPr marL="457200" indent="-457200">
              <a:buFont typeface="Arial" panose="020B0604020202020204" pitchFamily="34" charset="0"/>
              <a:buChar char="•"/>
            </a:pPr>
            <a:r>
              <a:rPr lang="es-PE" sz="2800" dirty="0">
                <a:latin typeface="VAG Rounded Light SSi" panose="020B0500000000000000" pitchFamily="34" charset="0"/>
              </a:rPr>
              <a:t>Medición</a:t>
            </a:r>
          </a:p>
          <a:p>
            <a:pPr marL="457200" indent="-457200">
              <a:buFont typeface="Arial" panose="020B0604020202020204" pitchFamily="34" charset="0"/>
              <a:buChar char="•"/>
            </a:pPr>
            <a:r>
              <a:rPr lang="es-PE" sz="2800" dirty="0">
                <a:latin typeface="VAG Rounded Light SSi" panose="020B0500000000000000" pitchFamily="34" charset="0"/>
              </a:rPr>
              <a:t>Comunicaciones</a:t>
            </a:r>
          </a:p>
        </p:txBody>
      </p:sp>
      <p:sp>
        <p:nvSpPr>
          <p:cNvPr id="7" name="Flecha: hacia abajo 6">
            <a:extLst>
              <a:ext uri="{FF2B5EF4-FFF2-40B4-BE49-F238E27FC236}">
                <a16:creationId xmlns="" xmlns:a16="http://schemas.microsoft.com/office/drawing/2014/main" id="{E84133E3-5B60-4268-A529-C02A7BF3A333}"/>
              </a:ext>
            </a:extLst>
          </p:cNvPr>
          <p:cNvSpPr/>
          <p:nvPr/>
        </p:nvSpPr>
        <p:spPr>
          <a:xfrm>
            <a:off x="5169596" y="2020299"/>
            <a:ext cx="623531" cy="690301"/>
          </a:xfrm>
          <a:prstGeom prst="downArrow">
            <a:avLst/>
          </a:prstGeom>
          <a:solidFill>
            <a:srgbClr val="E51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lecha: hacia abajo 7">
            <a:extLst>
              <a:ext uri="{FF2B5EF4-FFF2-40B4-BE49-F238E27FC236}">
                <a16:creationId xmlns="" xmlns:a16="http://schemas.microsoft.com/office/drawing/2014/main" id="{FD170027-E8E6-4F32-A8CA-BCEC2EC3B928}"/>
              </a:ext>
            </a:extLst>
          </p:cNvPr>
          <p:cNvSpPr/>
          <p:nvPr/>
        </p:nvSpPr>
        <p:spPr>
          <a:xfrm>
            <a:off x="5169595" y="5249441"/>
            <a:ext cx="623531" cy="690301"/>
          </a:xfrm>
          <a:prstGeom prst="downArrow">
            <a:avLst/>
          </a:prstGeom>
          <a:solidFill>
            <a:srgbClr val="E51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 xmlns:a16="http://schemas.microsoft.com/office/drawing/2014/main" id="{934892CD-4381-456A-884A-153FF59A1DC7}"/>
              </a:ext>
            </a:extLst>
          </p:cNvPr>
          <p:cNvSpPr txBox="1"/>
          <p:nvPr/>
        </p:nvSpPr>
        <p:spPr>
          <a:xfrm>
            <a:off x="868101" y="5984112"/>
            <a:ext cx="10758669" cy="615553"/>
          </a:xfrm>
          <a:prstGeom prst="rect">
            <a:avLst/>
          </a:prstGeom>
          <a:noFill/>
        </p:spPr>
        <p:txBody>
          <a:bodyPr wrap="square" rtlCol="0">
            <a:spAutoFit/>
          </a:bodyPr>
          <a:lstStyle/>
          <a:p>
            <a:r>
              <a:rPr lang="es-PE" sz="3200" dirty="0">
                <a:latin typeface="VAG Rounded Light SSi" panose="020B0500000000000000" pitchFamily="34" charset="0"/>
              </a:rPr>
              <a:t>Cambio de comportamiento: </a:t>
            </a:r>
            <a:r>
              <a:rPr lang="es-PE" sz="3400" b="1" dirty="0">
                <a:latin typeface="VAG Rounded Light SSi" panose="020B0500000000000000" pitchFamily="34" charset="0"/>
              </a:rPr>
              <a:t>desnutrición, asunto de </a:t>
            </a:r>
            <a:r>
              <a:rPr lang="es-PE" sz="3400" b="1" dirty="0" err="1">
                <a:latin typeface="VAG Rounded Light SSi" panose="020B0500000000000000" pitchFamily="34" charset="0"/>
              </a:rPr>
              <a:t>tod@s</a:t>
            </a:r>
            <a:endParaRPr lang="es-PE" sz="3400" b="1" dirty="0">
              <a:latin typeface="VAG Rounded Light SSi" panose="020B0500000000000000" pitchFamily="34" charset="0"/>
            </a:endParaRPr>
          </a:p>
        </p:txBody>
      </p:sp>
    </p:spTree>
    <p:extLst>
      <p:ext uri="{BB962C8B-B14F-4D97-AF65-F5344CB8AC3E}">
        <p14:creationId xmlns:p14="http://schemas.microsoft.com/office/powerpoint/2010/main" val="331784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31108513-B036-49D6-B8B8-8A23A9EBB24C}"/>
              </a:ext>
            </a:extLst>
          </p:cNvPr>
          <p:cNvSpPr/>
          <p:nvPr/>
        </p:nvSpPr>
        <p:spPr>
          <a:xfrm>
            <a:off x="762987" y="350663"/>
            <a:ext cx="6046848" cy="523220"/>
          </a:xfrm>
          <a:prstGeom prst="rect">
            <a:avLst/>
          </a:prstGeom>
        </p:spPr>
        <p:txBody>
          <a:bodyPr wrap="none">
            <a:spAutoFit/>
          </a:bodyPr>
          <a:lstStyle/>
          <a:p>
            <a:r>
              <a:rPr lang="es-PE" sz="2800" b="1" dirty="0">
                <a:solidFill>
                  <a:srgbClr val="64CBC9"/>
                </a:solidFill>
                <a:latin typeface="Cardenio Modern" panose="03000700000000000000" pitchFamily="66" charset="0"/>
              </a:rPr>
              <a:t>Compromiso político y alineamiento de políticas</a:t>
            </a:r>
          </a:p>
        </p:txBody>
      </p:sp>
      <p:sp>
        <p:nvSpPr>
          <p:cNvPr id="6" name="CuadroTexto 5">
            <a:extLst>
              <a:ext uri="{FF2B5EF4-FFF2-40B4-BE49-F238E27FC236}">
                <a16:creationId xmlns="" xmlns:a16="http://schemas.microsoft.com/office/drawing/2014/main" id="{0F23E77A-A0EB-4C53-B460-7BDC9303226F}"/>
              </a:ext>
            </a:extLst>
          </p:cNvPr>
          <p:cNvSpPr txBox="1"/>
          <p:nvPr/>
        </p:nvSpPr>
        <p:spPr>
          <a:xfrm>
            <a:off x="762987" y="1244278"/>
            <a:ext cx="10748036" cy="5447645"/>
          </a:xfrm>
          <a:prstGeom prst="rect">
            <a:avLst/>
          </a:prstGeom>
          <a:noFill/>
        </p:spPr>
        <p:txBody>
          <a:bodyPr wrap="square" rtlCol="0">
            <a:spAutoFit/>
          </a:bodyPr>
          <a:lstStyle/>
          <a:p>
            <a:r>
              <a:rPr lang="es-PE" sz="2800" b="1" dirty="0">
                <a:solidFill>
                  <a:srgbClr val="E51A6B"/>
                </a:solidFill>
                <a:latin typeface="VAG Rounded Light SSi" panose="020B0500000000000000" pitchFamily="34" charset="0"/>
              </a:rPr>
              <a:t>Liderazgo</a:t>
            </a:r>
            <a:r>
              <a:rPr lang="es-PE" dirty="0">
                <a:latin typeface="VAG Rounded Light SSi" panose="020B0500000000000000" pitchFamily="34" charset="0"/>
              </a:rPr>
              <a:t> al más alto nivel político.</a:t>
            </a:r>
          </a:p>
          <a:p>
            <a:endParaRPr lang="es-PE" dirty="0">
              <a:latin typeface="VAG Rounded Light SSi" panose="020B0500000000000000" pitchFamily="34" charset="0"/>
            </a:endParaRPr>
          </a:p>
          <a:p>
            <a:r>
              <a:rPr lang="es-PE" sz="2800" b="1" dirty="0">
                <a:solidFill>
                  <a:srgbClr val="E51A6B"/>
                </a:solidFill>
                <a:latin typeface="VAG Rounded Light SSi" panose="020B0500000000000000" pitchFamily="34" charset="0"/>
              </a:rPr>
              <a:t>Continuidad de 5 gobiernos sucesivos </a:t>
            </a:r>
            <a:r>
              <a:rPr lang="es-PE" dirty="0">
                <a:latin typeface="VAG Rounded Light SSi" panose="020B0500000000000000" pitchFamily="34" charset="0"/>
              </a:rPr>
              <a:t>de compromiso para reducir la malnutrición: desnutrición crónica infantil y anemia en menores de 35 meses.</a:t>
            </a:r>
          </a:p>
          <a:p>
            <a:endParaRPr lang="es-PE" dirty="0">
              <a:latin typeface="VAG Rounded Light SSi" panose="020B0500000000000000" pitchFamily="34" charset="0"/>
            </a:endParaRPr>
          </a:p>
          <a:p>
            <a:r>
              <a:rPr lang="es-PE" dirty="0">
                <a:latin typeface="VAG Rounded Light SSi" panose="020B0500000000000000" pitchFamily="34" charset="0"/>
              </a:rPr>
              <a:t>Establecimiento </a:t>
            </a:r>
            <a:r>
              <a:rPr lang="es-PE" dirty="0">
                <a:solidFill>
                  <a:srgbClr val="E51A6B"/>
                </a:solidFill>
                <a:latin typeface="VAG Rounded Light SSi" panose="020B0500000000000000" pitchFamily="34" charset="0"/>
              </a:rPr>
              <a:t>de </a:t>
            </a:r>
            <a:r>
              <a:rPr lang="es-PE" sz="2800" b="1" dirty="0">
                <a:solidFill>
                  <a:srgbClr val="E51A6B"/>
                </a:solidFill>
                <a:latin typeface="VAG Rounded Light SSi" panose="020B0500000000000000" pitchFamily="34" charset="0"/>
              </a:rPr>
              <a:t>metas claras </a:t>
            </a:r>
            <a:r>
              <a:rPr lang="es-PE" dirty="0">
                <a:latin typeface="VAG Rounded Light SSi" panose="020B0500000000000000" pitchFamily="34" charset="0"/>
              </a:rPr>
              <a:t>para reducción de desnutrición crónica infantil desde 2006 (y anemia desde 2016):</a:t>
            </a:r>
          </a:p>
          <a:p>
            <a:r>
              <a:rPr lang="es-PE" dirty="0">
                <a:latin typeface="VAG Rounded Light SSi" panose="020B0500000000000000" pitchFamily="34" charset="0"/>
              </a:rPr>
              <a:t>Compromiso de 5 x 5 suscrito por Alan García al asumir la Presidencia.</a:t>
            </a:r>
          </a:p>
          <a:p>
            <a:r>
              <a:rPr lang="es-PE" dirty="0">
                <a:latin typeface="VAG Rounded Light SSi" panose="020B0500000000000000" pitchFamily="34" charset="0"/>
              </a:rPr>
              <a:t>Política de Estado No. 15 del Acuerdo Nacional: Seguridad Alimentaria y Nutrición.</a:t>
            </a:r>
          </a:p>
          <a:p>
            <a:r>
              <a:rPr lang="es-PE" dirty="0">
                <a:latin typeface="VAG Rounded Light SSi" panose="020B0500000000000000" pitchFamily="34" charset="0"/>
              </a:rPr>
              <a:t>Compromisos asumidos como parte de Acuerdos de Gobernabilidad (Humala, </a:t>
            </a:r>
            <a:r>
              <a:rPr lang="es-PE" dirty="0" err="1">
                <a:latin typeface="VAG Rounded Light SSi" panose="020B0500000000000000" pitchFamily="34" charset="0"/>
              </a:rPr>
              <a:t>Kuzcynski</a:t>
            </a:r>
            <a:r>
              <a:rPr lang="es-PE" dirty="0">
                <a:latin typeface="VAG Rounded Light SSi" panose="020B0500000000000000" pitchFamily="34" charset="0"/>
              </a:rPr>
              <a:t>)</a:t>
            </a:r>
          </a:p>
          <a:p>
            <a:r>
              <a:rPr lang="es-PE" dirty="0">
                <a:latin typeface="VAG Rounded Light SSi" panose="020B0500000000000000" pitchFamily="34" charset="0"/>
              </a:rPr>
              <a:t>Prioridades de política social e indicadores fijados en 2016.</a:t>
            </a:r>
          </a:p>
          <a:p>
            <a:r>
              <a:rPr lang="es-PE" sz="2000" b="1" dirty="0">
                <a:latin typeface="VAG Rounded Light SSi" panose="020B0500000000000000" pitchFamily="34" charset="0"/>
              </a:rPr>
              <a:t>Compromisos regionales y locales alineados con las metas nacionales</a:t>
            </a:r>
            <a:r>
              <a:rPr lang="es-PE" dirty="0">
                <a:latin typeface="VAG Rounded Light SSi" panose="020B0500000000000000" pitchFamily="34" charset="0"/>
              </a:rPr>
              <a:t>.</a:t>
            </a:r>
          </a:p>
          <a:p>
            <a:r>
              <a:rPr lang="es-PE" dirty="0">
                <a:latin typeface="VAG Rounded Light SSi" panose="020B0500000000000000" pitchFamily="34" charset="0"/>
              </a:rPr>
              <a:t>Roles de MEF y MIDIS.</a:t>
            </a:r>
          </a:p>
          <a:p>
            <a:endParaRPr lang="es-PE" dirty="0">
              <a:latin typeface="VAG Rounded Light SSi" panose="020B0500000000000000" pitchFamily="34" charset="0"/>
            </a:endParaRPr>
          </a:p>
          <a:p>
            <a:r>
              <a:rPr lang="es-PE" sz="2800" b="1" dirty="0">
                <a:solidFill>
                  <a:srgbClr val="E51A6B"/>
                </a:solidFill>
                <a:latin typeface="VAG Rounded Light SSi" panose="020B0500000000000000" pitchFamily="34" charset="0"/>
              </a:rPr>
              <a:t>Sociedad civil y cooperación internacional</a:t>
            </a:r>
            <a:r>
              <a:rPr lang="es-PE" dirty="0">
                <a:latin typeface="VAG Rounded Light SSi" panose="020B0500000000000000" pitchFamily="34" charset="0"/>
              </a:rPr>
              <a:t>: incidencia, asesoría de política y asistencia técnica (roles de Iniciativa contra la desnutrición infantil y Mesa de Concertación para la Lucha contra la Pobreza). </a:t>
            </a:r>
          </a:p>
        </p:txBody>
      </p:sp>
    </p:spTree>
    <p:extLst>
      <p:ext uri="{BB962C8B-B14F-4D97-AF65-F5344CB8AC3E}">
        <p14:creationId xmlns:p14="http://schemas.microsoft.com/office/powerpoint/2010/main" val="2800285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31108513-B036-49D6-B8B8-8A23A9EBB24C}"/>
              </a:ext>
            </a:extLst>
          </p:cNvPr>
          <p:cNvSpPr/>
          <p:nvPr/>
        </p:nvSpPr>
        <p:spPr>
          <a:xfrm>
            <a:off x="197365" y="379600"/>
            <a:ext cx="11787805" cy="523220"/>
          </a:xfrm>
          <a:prstGeom prst="rect">
            <a:avLst/>
          </a:prstGeom>
        </p:spPr>
        <p:txBody>
          <a:bodyPr wrap="square">
            <a:spAutoFit/>
          </a:bodyPr>
          <a:lstStyle/>
          <a:p>
            <a:pPr algn="ctr"/>
            <a:r>
              <a:rPr lang="es-PE" sz="2800" b="1" dirty="0">
                <a:solidFill>
                  <a:srgbClr val="64CBC9"/>
                </a:solidFill>
                <a:latin typeface="Cardenio Modern" panose="03000700000000000000" pitchFamily="66" charset="0"/>
              </a:rPr>
              <a:t>Políticas públicas basadas en evidencia y presupuestos orientados a resultados</a:t>
            </a:r>
          </a:p>
        </p:txBody>
      </p:sp>
      <p:sp>
        <p:nvSpPr>
          <p:cNvPr id="2" name="CuadroTexto 1">
            <a:extLst>
              <a:ext uri="{FF2B5EF4-FFF2-40B4-BE49-F238E27FC236}">
                <a16:creationId xmlns="" xmlns:a16="http://schemas.microsoft.com/office/drawing/2014/main" id="{65D762C8-43D4-4679-AD2A-353DF56A1248}"/>
              </a:ext>
            </a:extLst>
          </p:cNvPr>
          <p:cNvSpPr txBox="1"/>
          <p:nvPr/>
        </p:nvSpPr>
        <p:spPr>
          <a:xfrm>
            <a:off x="943337" y="1031072"/>
            <a:ext cx="10804967" cy="646331"/>
          </a:xfrm>
          <a:prstGeom prst="rect">
            <a:avLst/>
          </a:prstGeom>
          <a:noFill/>
        </p:spPr>
        <p:txBody>
          <a:bodyPr wrap="square" rtlCol="0">
            <a:spAutoFit/>
          </a:bodyPr>
          <a:lstStyle/>
          <a:p>
            <a:r>
              <a:rPr lang="es-PE" sz="3600" b="1" dirty="0">
                <a:solidFill>
                  <a:srgbClr val="E51A6B"/>
                </a:solidFill>
                <a:latin typeface="VAG Rounded Light SSi" panose="020B0500000000000000" pitchFamily="34" charset="0"/>
              </a:rPr>
              <a:t>Estrategia multidimensional orientada a resultados</a:t>
            </a:r>
          </a:p>
        </p:txBody>
      </p:sp>
      <p:sp>
        <p:nvSpPr>
          <p:cNvPr id="7" name="Rectángulo 6">
            <a:extLst>
              <a:ext uri="{FF2B5EF4-FFF2-40B4-BE49-F238E27FC236}">
                <a16:creationId xmlns="" xmlns:a16="http://schemas.microsoft.com/office/drawing/2014/main" id="{22BFDCA3-77FE-473B-BFA0-D3B3AE78AF58}"/>
              </a:ext>
            </a:extLst>
          </p:cNvPr>
          <p:cNvSpPr/>
          <p:nvPr/>
        </p:nvSpPr>
        <p:spPr>
          <a:xfrm>
            <a:off x="682906" y="2046422"/>
            <a:ext cx="10521387" cy="3549690"/>
          </a:xfrm>
          <a:prstGeom prst="rect">
            <a:avLst/>
          </a:prstGeom>
        </p:spPr>
        <p:txBody>
          <a:bodyPr wrap="square">
            <a:spAutoFit/>
          </a:bodyPr>
          <a:lstStyle/>
          <a:p>
            <a:pPr lvl="0" algn="just" fontAlgn="ctr">
              <a:spcAft>
                <a:spcPts val="800"/>
              </a:spcAft>
            </a:pPr>
            <a:r>
              <a:rPr lang="es-PE" sz="2400" b="1" dirty="0">
                <a:solidFill>
                  <a:srgbClr val="E51A6B"/>
                </a:solidFill>
                <a:latin typeface="VAG Rounded Light SSi" panose="020B0500000000000000" pitchFamily="34" charset="0"/>
              </a:rPr>
              <a:t>Evidencia:</a:t>
            </a:r>
            <a:r>
              <a:rPr lang="es-PE" sz="2400" dirty="0">
                <a:solidFill>
                  <a:srgbClr val="E51A6B"/>
                </a:solidFill>
                <a:latin typeface="VAG Rounded Light SSi" panose="020B0500000000000000" pitchFamily="34" charset="0"/>
              </a:rPr>
              <a:t>  </a:t>
            </a:r>
            <a:r>
              <a:rPr lang="es-PE" dirty="0">
                <a:latin typeface="VAG Rounded Light SSi" panose="020B0500000000000000" pitchFamily="34" charset="0"/>
              </a:rPr>
              <a:t>Uso de "intervenciones basadas en la evidencia" que el país sabía que ya habían servido para mejorar la nutrición y la salud de los niños: Adopción modelo causal de Unicef y adaptado en el Programa Articulado Nutricional.</a:t>
            </a:r>
          </a:p>
          <a:p>
            <a:pPr marL="457200" lvl="0" indent="-457200" algn="just" fontAlgn="ctr">
              <a:spcAft>
                <a:spcPts val="800"/>
              </a:spcAft>
              <a:buFont typeface="Wingdings" panose="05000000000000000000" pitchFamily="2" charset="2"/>
              <a:buChar char="Ø"/>
            </a:pPr>
            <a:endParaRPr lang="es-PE" dirty="0">
              <a:latin typeface="VAG Rounded Light SSi" panose="020B0500000000000000" pitchFamily="34" charset="0"/>
            </a:endParaRPr>
          </a:p>
          <a:p>
            <a:pPr lvl="0" algn="just" fontAlgn="ctr">
              <a:spcAft>
                <a:spcPts val="800"/>
              </a:spcAft>
            </a:pPr>
            <a:r>
              <a:rPr lang="es-PE" sz="2400" b="1" dirty="0">
                <a:solidFill>
                  <a:srgbClr val="E51A6B"/>
                </a:solidFill>
                <a:latin typeface="VAG Rounded Light SSi" panose="020B0500000000000000" pitchFamily="34" charset="0"/>
              </a:rPr>
              <a:t>Incentivos:</a:t>
            </a:r>
            <a:r>
              <a:rPr lang="es-PE" dirty="0">
                <a:solidFill>
                  <a:srgbClr val="E51A6B"/>
                </a:solidFill>
                <a:latin typeface="VAG Rounded Light SSi" panose="020B0500000000000000" pitchFamily="34" charset="0"/>
              </a:rPr>
              <a:t> </a:t>
            </a:r>
            <a:r>
              <a:rPr lang="es-PE" dirty="0">
                <a:latin typeface="VAG Rounded Light SSi" panose="020B0500000000000000" pitchFamily="34" charset="0"/>
              </a:rPr>
              <a:t>Establecimiento de sistema de incentivos a diferentes niveles: desde transferencias monetarias condicionadas hasta presupuestos vinculados a metas nacionales y locales.</a:t>
            </a:r>
          </a:p>
          <a:p>
            <a:pPr marL="457200" lvl="0" indent="-457200" algn="just" fontAlgn="ctr">
              <a:spcAft>
                <a:spcPts val="800"/>
              </a:spcAft>
              <a:buFont typeface="Wingdings" panose="05000000000000000000" pitchFamily="2" charset="2"/>
              <a:buChar char="Ø"/>
            </a:pPr>
            <a:endParaRPr lang="es-PE" dirty="0">
              <a:latin typeface="VAG Rounded Light SSi" panose="020B0500000000000000" pitchFamily="34" charset="0"/>
            </a:endParaRPr>
          </a:p>
          <a:p>
            <a:pPr lvl="0" algn="just" fontAlgn="ctr">
              <a:spcAft>
                <a:spcPts val="800"/>
              </a:spcAft>
            </a:pPr>
            <a:r>
              <a:rPr lang="es-PE" sz="2400" dirty="0">
                <a:solidFill>
                  <a:srgbClr val="E51A6B"/>
                </a:solidFill>
                <a:latin typeface="VAG Rounded Light SSi" panose="020B0500000000000000" pitchFamily="34" charset="0"/>
              </a:rPr>
              <a:t>Resultados:</a:t>
            </a:r>
            <a:r>
              <a:rPr lang="es-PE" dirty="0">
                <a:solidFill>
                  <a:srgbClr val="E51A6B"/>
                </a:solidFill>
                <a:latin typeface="VAG Rounded Light SSi" panose="020B0500000000000000" pitchFamily="34" charset="0"/>
              </a:rPr>
              <a:t> </a:t>
            </a:r>
            <a:r>
              <a:rPr lang="es-PE" dirty="0">
                <a:latin typeface="VAG Rounded Light SSi" panose="020B0500000000000000" pitchFamily="34" charset="0"/>
              </a:rPr>
              <a:t>Estrategias orientadas a resultados. Focalización geográfica y etaria para fortalecer eficiencia y efectividad de uso de recursos públicos. Uso de cadena de producción para vinculación de insumos, acciones, productos, resultados y presupuestos.</a:t>
            </a:r>
          </a:p>
        </p:txBody>
      </p:sp>
    </p:spTree>
    <p:extLst>
      <p:ext uri="{BB962C8B-B14F-4D97-AF65-F5344CB8AC3E}">
        <p14:creationId xmlns:p14="http://schemas.microsoft.com/office/powerpoint/2010/main" val="60230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31108513-B036-49D6-B8B8-8A23A9EBB24C}"/>
              </a:ext>
            </a:extLst>
          </p:cNvPr>
          <p:cNvSpPr/>
          <p:nvPr/>
        </p:nvSpPr>
        <p:spPr>
          <a:xfrm>
            <a:off x="197366" y="379600"/>
            <a:ext cx="11602748" cy="523220"/>
          </a:xfrm>
          <a:prstGeom prst="rect">
            <a:avLst/>
          </a:prstGeom>
        </p:spPr>
        <p:txBody>
          <a:bodyPr wrap="square">
            <a:spAutoFit/>
          </a:bodyPr>
          <a:lstStyle/>
          <a:p>
            <a:pPr algn="ctr"/>
            <a:r>
              <a:rPr lang="es-PE" sz="2800" b="1" dirty="0">
                <a:solidFill>
                  <a:srgbClr val="64CBC9"/>
                </a:solidFill>
                <a:latin typeface="Cardenio Modern" panose="03000700000000000000" pitchFamily="66" charset="0"/>
              </a:rPr>
              <a:t>Políticas públicas basadas en evidencia y presupuestos orientados a resultados</a:t>
            </a:r>
          </a:p>
        </p:txBody>
      </p:sp>
      <p:sp>
        <p:nvSpPr>
          <p:cNvPr id="3" name="CuadroTexto 2">
            <a:extLst>
              <a:ext uri="{FF2B5EF4-FFF2-40B4-BE49-F238E27FC236}">
                <a16:creationId xmlns="" xmlns:a16="http://schemas.microsoft.com/office/drawing/2014/main" id="{EB4AFD83-8B8C-4E45-ABAD-A57624F05A6E}"/>
              </a:ext>
            </a:extLst>
          </p:cNvPr>
          <p:cNvSpPr txBox="1"/>
          <p:nvPr/>
        </p:nvSpPr>
        <p:spPr>
          <a:xfrm>
            <a:off x="387753" y="1163256"/>
            <a:ext cx="11013312" cy="3231654"/>
          </a:xfrm>
          <a:prstGeom prst="rect">
            <a:avLst/>
          </a:prstGeom>
          <a:noFill/>
        </p:spPr>
        <p:txBody>
          <a:bodyPr wrap="square" rtlCol="0">
            <a:spAutoFit/>
          </a:bodyPr>
          <a:lstStyle/>
          <a:p>
            <a:r>
              <a:rPr lang="es-PE" sz="2400" b="1" dirty="0">
                <a:solidFill>
                  <a:srgbClr val="E51A6B"/>
                </a:solidFill>
                <a:latin typeface="VAG Rounded Light SSi" panose="020B0500000000000000" pitchFamily="34" charset="0"/>
              </a:rPr>
              <a:t>Estrategia Crecer para Incluir (2007 - )</a:t>
            </a:r>
          </a:p>
          <a:p>
            <a:pPr marL="285750" indent="-285750">
              <a:buFont typeface="Arial" panose="020B0604020202020204" pitchFamily="34" charset="0"/>
              <a:buChar char="•"/>
            </a:pPr>
            <a:r>
              <a:rPr lang="es-PE" dirty="0">
                <a:latin typeface="VAG Rounded Light SSi" panose="020B0500000000000000" pitchFamily="34" charset="0"/>
              </a:rPr>
              <a:t>Primera plataforma para articular intervenciones en el territorio para erradicar la DCI.</a:t>
            </a:r>
          </a:p>
          <a:p>
            <a:pPr marL="285750" indent="-285750">
              <a:buFont typeface="Arial" panose="020B0604020202020204" pitchFamily="34" charset="0"/>
              <a:buChar char="•"/>
            </a:pPr>
            <a:r>
              <a:rPr lang="es-PE" dirty="0">
                <a:latin typeface="VAG Rounded Light SSi" panose="020B0500000000000000" pitchFamily="34" charset="0"/>
              </a:rPr>
              <a:t>A cargo de la Comisión Interministerial de Asuntos Sociales, en la Presidencia del Consejo de Ministros.</a:t>
            </a:r>
          </a:p>
          <a:p>
            <a:pPr marL="285750" indent="-285750">
              <a:buFont typeface="Arial" panose="020B0604020202020204" pitchFamily="34" charset="0"/>
              <a:buChar char="•"/>
            </a:pPr>
            <a:r>
              <a:rPr lang="es-PE" dirty="0">
                <a:latin typeface="VAG Rounded Light SSi" panose="020B0500000000000000" pitchFamily="34" charset="0"/>
              </a:rPr>
              <a:t>Aborda las causas directas y subyacentes de la desnutrición (sobre la base del Marco Conceptual de la Desnutrición Infantil de UNICEF) – enfoque multidimensional (salud, educación, acceso a agua, reducción de la pobreza, empoderamiento de las mujeres).</a:t>
            </a:r>
          </a:p>
          <a:p>
            <a:pPr marL="285750" indent="-285750">
              <a:buFont typeface="Arial" panose="020B0604020202020204" pitchFamily="34" charset="0"/>
              <a:buChar char="•"/>
            </a:pPr>
            <a:r>
              <a:rPr lang="es-PE" dirty="0">
                <a:latin typeface="VAG Rounded Light SSi" panose="020B0500000000000000" pitchFamily="34" charset="0"/>
              </a:rPr>
              <a:t>Centrada en mejoramiento de servicios de Crecimiento y Desarrollo (CRED – componente de consejería nutricional, distribución de vacunas para </a:t>
            </a:r>
            <a:r>
              <a:rPr lang="es-PE" dirty="0" err="1">
                <a:latin typeface="VAG Rounded Light SSi" panose="020B0500000000000000" pitchFamily="34" charset="0"/>
              </a:rPr>
              <a:t>IRAs</a:t>
            </a:r>
            <a:r>
              <a:rPr lang="es-PE" dirty="0">
                <a:latin typeface="VAG Rounded Light SSi" panose="020B0500000000000000" pitchFamily="34" charset="0"/>
              </a:rPr>
              <a:t> y </a:t>
            </a:r>
            <a:r>
              <a:rPr lang="es-PE" dirty="0" err="1">
                <a:latin typeface="VAG Rounded Light SSi" panose="020B0500000000000000" pitchFamily="34" charset="0"/>
              </a:rPr>
              <a:t>EDAs</a:t>
            </a:r>
            <a:r>
              <a:rPr lang="es-PE" dirty="0">
                <a:latin typeface="VAG Rounded Light SSi" panose="020B0500000000000000" pitchFamily="34" charset="0"/>
              </a:rPr>
              <a:t>, promoción de lactancia materna exclusiva en primeros 6 meses y distribución de micronutrientes)</a:t>
            </a:r>
          </a:p>
          <a:p>
            <a:pPr marL="285750" indent="-285750">
              <a:buFont typeface="Arial" panose="020B0604020202020204" pitchFamily="34" charset="0"/>
              <a:buChar char="•"/>
            </a:pPr>
            <a:r>
              <a:rPr lang="es-PE" dirty="0">
                <a:latin typeface="VAG Rounded Light SSi" panose="020B0500000000000000" pitchFamily="34" charset="0"/>
              </a:rPr>
              <a:t>Focalizada en los 880 distritos más pobres del país (rurales).</a:t>
            </a:r>
          </a:p>
          <a:p>
            <a:pPr marL="285750" indent="-285750">
              <a:buFont typeface="Arial" panose="020B0604020202020204" pitchFamily="34" charset="0"/>
              <a:buChar char="•"/>
            </a:pPr>
            <a:r>
              <a:rPr lang="es-PE" dirty="0">
                <a:latin typeface="VAG Rounded Light SSi" panose="020B0500000000000000" pitchFamily="34" charset="0"/>
              </a:rPr>
              <a:t>Distribución de recursos y responsabilidades de rendición de cuentas a gobiernos regionales y locales.</a:t>
            </a:r>
          </a:p>
        </p:txBody>
      </p:sp>
      <p:sp>
        <p:nvSpPr>
          <p:cNvPr id="5" name="CuadroTexto 4">
            <a:extLst>
              <a:ext uri="{FF2B5EF4-FFF2-40B4-BE49-F238E27FC236}">
                <a16:creationId xmlns="" xmlns:a16="http://schemas.microsoft.com/office/drawing/2014/main" id="{138353F4-A937-4CC2-AC5B-CEDB97DA68E7}"/>
              </a:ext>
            </a:extLst>
          </p:cNvPr>
          <p:cNvSpPr txBox="1"/>
          <p:nvPr/>
        </p:nvSpPr>
        <p:spPr>
          <a:xfrm>
            <a:off x="387753" y="4705109"/>
            <a:ext cx="11105909" cy="1323439"/>
          </a:xfrm>
          <a:prstGeom prst="rect">
            <a:avLst/>
          </a:prstGeom>
          <a:noFill/>
        </p:spPr>
        <p:txBody>
          <a:bodyPr wrap="square" rtlCol="0">
            <a:spAutoFit/>
          </a:bodyPr>
          <a:lstStyle/>
          <a:p>
            <a:r>
              <a:rPr lang="es-PE" sz="2000" b="1" dirty="0">
                <a:solidFill>
                  <a:srgbClr val="E51A6B"/>
                </a:solidFill>
                <a:latin typeface="VAG Rounded Light SSi" panose="020B0500000000000000" pitchFamily="34" charset="0"/>
              </a:rPr>
              <a:t>Programa de Apoyo Solidario a los Más Pobres – JUNTOS:</a:t>
            </a:r>
            <a:r>
              <a:rPr lang="es-PE" sz="2000" b="1" dirty="0">
                <a:solidFill>
                  <a:srgbClr val="000099"/>
                </a:solidFill>
                <a:latin typeface="VAG Rounded Light SSi" panose="020B0500000000000000" pitchFamily="34" charset="0"/>
              </a:rPr>
              <a:t> </a:t>
            </a:r>
            <a:r>
              <a:rPr lang="es-PE" sz="2000" b="1" dirty="0">
                <a:latin typeface="VAG Rounded Light SSi" panose="020B0500000000000000" pitchFamily="34" charset="0"/>
              </a:rPr>
              <a:t>Impulso a incremento de demanda por servicios de salud para gestantes y menores de 3 años (corresponsabilidad).</a:t>
            </a:r>
          </a:p>
          <a:p>
            <a:r>
              <a:rPr lang="es-PE" sz="2000" b="1" dirty="0">
                <a:latin typeface="VAG Rounded Light SSi" panose="020B0500000000000000" pitchFamily="34" charset="0"/>
              </a:rPr>
              <a:t>Respuesta de oferta por medio de ampliación de cobertura de </a:t>
            </a:r>
            <a:r>
              <a:rPr lang="es-PE" sz="2000" b="1" dirty="0">
                <a:solidFill>
                  <a:srgbClr val="E51A6B"/>
                </a:solidFill>
                <a:latin typeface="VAG Rounded Light SSi" panose="020B0500000000000000" pitchFamily="34" charset="0"/>
              </a:rPr>
              <a:t>Seguro Integral de Salud (SIS).</a:t>
            </a:r>
          </a:p>
          <a:p>
            <a:r>
              <a:rPr lang="es-PE" sz="2000" b="1" dirty="0">
                <a:latin typeface="VAG Rounded Light SSi" panose="020B0500000000000000" pitchFamily="34" charset="0"/>
              </a:rPr>
              <a:t>Coordinaciones entre SIS, Juntos y </a:t>
            </a:r>
            <a:r>
              <a:rPr lang="es-PE" sz="2000" b="1" dirty="0">
                <a:solidFill>
                  <a:srgbClr val="E51A6B"/>
                </a:solidFill>
                <a:latin typeface="VAG Rounded Light SSi" panose="020B0500000000000000" pitchFamily="34" charset="0"/>
              </a:rPr>
              <a:t>RENIEC</a:t>
            </a:r>
            <a:r>
              <a:rPr lang="es-PE" sz="2000" b="1" dirty="0">
                <a:latin typeface="VAG Rounded Light SSi" panose="020B0500000000000000" pitchFamily="34" charset="0"/>
              </a:rPr>
              <a:t> para promover inscripción de nacimientos (afiliación).</a:t>
            </a:r>
          </a:p>
        </p:txBody>
      </p:sp>
    </p:spTree>
    <p:extLst>
      <p:ext uri="{BB962C8B-B14F-4D97-AF65-F5344CB8AC3E}">
        <p14:creationId xmlns:p14="http://schemas.microsoft.com/office/powerpoint/2010/main" val="20984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81709444-BED2-4007-AD54-A9AD0A11A42A}"/>
              </a:ext>
            </a:extLst>
          </p:cNvPr>
          <p:cNvSpPr/>
          <p:nvPr/>
        </p:nvSpPr>
        <p:spPr>
          <a:xfrm>
            <a:off x="197366" y="200192"/>
            <a:ext cx="7909794" cy="523220"/>
          </a:xfrm>
          <a:prstGeom prst="rect">
            <a:avLst/>
          </a:prstGeom>
        </p:spPr>
        <p:txBody>
          <a:bodyPr wrap="none">
            <a:spAutoFit/>
          </a:bodyPr>
          <a:lstStyle/>
          <a:p>
            <a:r>
              <a:rPr lang="es-PE" sz="2800" b="1" dirty="0">
                <a:solidFill>
                  <a:srgbClr val="64CBC9"/>
                </a:solidFill>
                <a:latin typeface="Cardenio Modern" panose="03000700000000000000" pitchFamily="66" charset="0"/>
              </a:rPr>
              <a:t>Políticas públicas: Presupuestos orientados a resultados (</a:t>
            </a:r>
            <a:r>
              <a:rPr lang="es-PE" sz="2800" b="1" dirty="0" err="1">
                <a:solidFill>
                  <a:srgbClr val="64CBC9"/>
                </a:solidFill>
                <a:latin typeface="Cardenio Modern" panose="03000700000000000000" pitchFamily="66" charset="0"/>
              </a:rPr>
              <a:t>PpR</a:t>
            </a:r>
            <a:r>
              <a:rPr lang="es-PE" sz="2800" b="1" dirty="0">
                <a:solidFill>
                  <a:srgbClr val="64CBC9"/>
                </a:solidFill>
                <a:latin typeface="Cardenio Modern" panose="03000700000000000000" pitchFamily="66" charset="0"/>
              </a:rPr>
              <a:t>)</a:t>
            </a:r>
          </a:p>
        </p:txBody>
      </p:sp>
      <p:sp>
        <p:nvSpPr>
          <p:cNvPr id="5" name="CuadroTexto 4">
            <a:extLst>
              <a:ext uri="{FF2B5EF4-FFF2-40B4-BE49-F238E27FC236}">
                <a16:creationId xmlns="" xmlns:a16="http://schemas.microsoft.com/office/drawing/2014/main" id="{A64DF7B5-D663-400A-968B-EF34DD1E89EA}"/>
              </a:ext>
            </a:extLst>
          </p:cNvPr>
          <p:cNvSpPr txBox="1"/>
          <p:nvPr/>
        </p:nvSpPr>
        <p:spPr>
          <a:xfrm>
            <a:off x="363639" y="749373"/>
            <a:ext cx="10712368" cy="830997"/>
          </a:xfrm>
          <a:prstGeom prst="rect">
            <a:avLst/>
          </a:prstGeom>
          <a:noFill/>
        </p:spPr>
        <p:txBody>
          <a:bodyPr wrap="square" rtlCol="0">
            <a:spAutoFit/>
          </a:bodyPr>
          <a:lstStyle/>
          <a:p>
            <a:r>
              <a:rPr lang="es-PE" sz="2400" b="1" dirty="0">
                <a:solidFill>
                  <a:srgbClr val="E51A6B"/>
                </a:solidFill>
                <a:latin typeface="VAG Rounded Light SSi" panose="020B0500000000000000" pitchFamily="34" charset="0"/>
              </a:rPr>
              <a:t>Cambio en la planificación y prestación de los servicios de salud y nutrición: Programa Articulado Nutricional </a:t>
            </a:r>
            <a:r>
              <a:rPr lang="es-PE" b="1" dirty="0">
                <a:solidFill>
                  <a:srgbClr val="E51A6B"/>
                </a:solidFill>
                <a:latin typeface="VAG Rounded Light SSi" panose="020B0500000000000000" pitchFamily="34" charset="0"/>
              </a:rPr>
              <a:t>(desde 2008)</a:t>
            </a:r>
          </a:p>
        </p:txBody>
      </p:sp>
      <p:sp>
        <p:nvSpPr>
          <p:cNvPr id="6" name="TextBox 4">
            <a:extLst>
              <a:ext uri="{FF2B5EF4-FFF2-40B4-BE49-F238E27FC236}">
                <a16:creationId xmlns="" xmlns:a16="http://schemas.microsoft.com/office/drawing/2014/main" id="{DE964CE6-8902-4BC8-9334-FA1C566D4896}"/>
              </a:ext>
            </a:extLst>
          </p:cNvPr>
          <p:cNvSpPr txBox="1"/>
          <p:nvPr/>
        </p:nvSpPr>
        <p:spPr>
          <a:xfrm>
            <a:off x="739816" y="1618076"/>
            <a:ext cx="10973764" cy="584775"/>
          </a:xfrm>
          <a:prstGeom prst="rect">
            <a:avLst/>
          </a:prstGeom>
          <a:noFill/>
        </p:spPr>
        <p:txBody>
          <a:bodyPr wrap="square" rtlCol="0">
            <a:spAutoFit/>
          </a:bodyPr>
          <a:lstStyle/>
          <a:p>
            <a:pPr algn="ctr"/>
            <a:r>
              <a:rPr lang="es-PE" sz="1600" b="1" dirty="0"/>
              <a:t>Comparación entre DCI y asignación presupuestal por región</a:t>
            </a:r>
          </a:p>
          <a:p>
            <a:pPr algn="ctr"/>
            <a:r>
              <a:rPr lang="es-PE" sz="1600" dirty="0"/>
              <a:t>(2007 y 2008) </a:t>
            </a:r>
          </a:p>
        </p:txBody>
      </p:sp>
      <p:grpSp>
        <p:nvGrpSpPr>
          <p:cNvPr id="7" name="Group 2">
            <a:extLst>
              <a:ext uri="{FF2B5EF4-FFF2-40B4-BE49-F238E27FC236}">
                <a16:creationId xmlns="" xmlns:a16="http://schemas.microsoft.com/office/drawing/2014/main" id="{6E5A8132-CE63-4ECD-9030-7C02602A3B83}"/>
              </a:ext>
            </a:extLst>
          </p:cNvPr>
          <p:cNvGrpSpPr/>
          <p:nvPr/>
        </p:nvGrpSpPr>
        <p:grpSpPr>
          <a:xfrm>
            <a:off x="572947" y="2401747"/>
            <a:ext cx="4919291" cy="4190408"/>
            <a:chOff x="423333" y="1083797"/>
            <a:chExt cx="5532829" cy="5448799"/>
          </a:xfrm>
        </p:grpSpPr>
        <p:graphicFrame>
          <p:nvGraphicFramePr>
            <p:cNvPr id="8" name="Chart 12">
              <a:extLst>
                <a:ext uri="{FF2B5EF4-FFF2-40B4-BE49-F238E27FC236}">
                  <a16:creationId xmlns="" xmlns:a16="http://schemas.microsoft.com/office/drawing/2014/main" id="{2436871B-4E6E-4EFC-9DE0-60C865494D47}"/>
                </a:ext>
              </a:extLst>
            </p:cNvPr>
            <p:cNvGraphicFramePr>
              <a:graphicFrameLocks/>
            </p:cNvGraphicFramePr>
            <p:nvPr>
              <p:extLst>
                <p:ext uri="{D42A27DB-BD31-4B8C-83A1-F6EECF244321}">
                  <p14:modId xmlns:p14="http://schemas.microsoft.com/office/powerpoint/2010/main" val="321598326"/>
                </p:ext>
              </p:extLst>
            </p:nvPr>
          </p:nvGraphicFramePr>
          <p:xfrm>
            <a:off x="423333" y="1083797"/>
            <a:ext cx="5532829" cy="544879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a:extLst>
                <a:ext uri="{FF2B5EF4-FFF2-40B4-BE49-F238E27FC236}">
                  <a16:creationId xmlns="" xmlns:a16="http://schemas.microsoft.com/office/drawing/2014/main" id="{27870013-3B4A-46D4-A08A-D0D9CAA19DE4}"/>
                </a:ext>
              </a:extLst>
            </p:cNvPr>
            <p:cNvSpPr txBox="1"/>
            <p:nvPr/>
          </p:nvSpPr>
          <p:spPr>
            <a:xfrm>
              <a:off x="614781" y="3577364"/>
              <a:ext cx="760396" cy="230832"/>
            </a:xfrm>
            <a:prstGeom prst="rect">
              <a:avLst/>
            </a:prstGeom>
            <a:solidFill>
              <a:schemeClr val="bg1"/>
            </a:solidFill>
          </p:spPr>
          <p:txBody>
            <a:bodyPr wrap="square" rtlCol="0">
              <a:spAutoFit/>
            </a:bodyPr>
            <a:lstStyle/>
            <a:p>
              <a:pPr algn="r"/>
              <a:r>
                <a:rPr lang="en-US" sz="900" dirty="0"/>
                <a:t>JUNÍN</a:t>
              </a:r>
            </a:p>
          </p:txBody>
        </p:sp>
      </p:grpSp>
      <p:graphicFrame>
        <p:nvGraphicFramePr>
          <p:cNvPr id="10" name="Chart 11">
            <a:extLst>
              <a:ext uri="{FF2B5EF4-FFF2-40B4-BE49-F238E27FC236}">
                <a16:creationId xmlns="" xmlns:a16="http://schemas.microsoft.com/office/drawing/2014/main" id="{6D1A2DB1-1D67-4852-8647-3DECF024AF92}"/>
              </a:ext>
            </a:extLst>
          </p:cNvPr>
          <p:cNvGraphicFramePr>
            <a:graphicFrameLocks/>
          </p:cNvGraphicFramePr>
          <p:nvPr>
            <p:extLst>
              <p:ext uri="{D42A27DB-BD31-4B8C-83A1-F6EECF244321}">
                <p14:modId xmlns:p14="http://schemas.microsoft.com/office/powerpoint/2010/main" val="3570105024"/>
              </p:ext>
            </p:extLst>
          </p:nvPr>
        </p:nvGraphicFramePr>
        <p:xfrm>
          <a:off x="6400801" y="2278262"/>
          <a:ext cx="4966852" cy="4379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844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2681</Words>
  <Application>Microsoft Office PowerPoint</Application>
  <PresentationFormat>Panorámica</PresentationFormat>
  <Paragraphs>254</Paragraphs>
  <Slides>25</Slides>
  <Notes>5</Notes>
  <HiddenSlides>1</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25</vt:i4>
      </vt:variant>
    </vt:vector>
  </HeadingPairs>
  <TitlesOfParts>
    <vt:vector size="38" baseType="lpstr">
      <vt:lpstr>MS PGothic</vt:lpstr>
      <vt:lpstr>Arial</vt:lpstr>
      <vt:lpstr>Arial Narrow</vt:lpstr>
      <vt:lpstr>Calibri</vt:lpstr>
      <vt:lpstr>Calibri  </vt:lpstr>
      <vt:lpstr>Calibri (Body)</vt:lpstr>
      <vt:lpstr>Calibri Light</vt:lpstr>
      <vt:lpstr>Candara</vt:lpstr>
      <vt:lpstr>Cardenio Modern</vt:lpstr>
      <vt:lpstr>Times New Roman</vt:lpstr>
      <vt:lpstr>VAG Rounded Light SSi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COMPROMISOS EN LA REDUCCIÓN DE LA DESNUTRICIÓN CRÓNICA Y ANEMIA 2017-2021</vt:lpstr>
      <vt:lpstr>MECANISMOS DE INCENTIVOS NO MONETARIOS:  SELLO MUNICIPAL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Marìa Eugenia Mujica</dc:creator>
  <cp:lastModifiedBy>María José Díaz</cp:lastModifiedBy>
  <cp:revision>5</cp:revision>
  <dcterms:created xsi:type="dcterms:W3CDTF">2018-08-27T01:27:58Z</dcterms:created>
  <dcterms:modified xsi:type="dcterms:W3CDTF">2018-09-10T16:49:37Z</dcterms:modified>
</cp:coreProperties>
</file>